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825" r:id="rId2"/>
    <p:sldId id="999" r:id="rId3"/>
    <p:sldId id="1561" r:id="rId4"/>
    <p:sldId id="1562" r:id="rId5"/>
    <p:sldId id="1579" r:id="rId6"/>
    <p:sldId id="1563" r:id="rId7"/>
    <p:sldId id="1564" r:id="rId8"/>
    <p:sldId id="1580" r:id="rId9"/>
    <p:sldId id="1581" r:id="rId10"/>
    <p:sldId id="1582" r:id="rId11"/>
    <p:sldId id="1565" r:id="rId12"/>
    <p:sldId id="1566" r:id="rId13"/>
    <p:sldId id="1578" r:id="rId14"/>
    <p:sldId id="1583" r:id="rId15"/>
    <p:sldId id="1584" r:id="rId16"/>
    <p:sldId id="1585" r:id="rId17"/>
    <p:sldId id="1586" r:id="rId18"/>
    <p:sldId id="1587" r:id="rId19"/>
    <p:sldId id="1588" r:id="rId20"/>
    <p:sldId id="1567" r:id="rId21"/>
    <p:sldId id="1568" r:id="rId22"/>
    <p:sldId id="1569" r:id="rId23"/>
    <p:sldId id="1570" r:id="rId24"/>
    <p:sldId id="1590" r:id="rId25"/>
    <p:sldId id="1574" r:id="rId26"/>
    <p:sldId id="1589" r:id="rId27"/>
    <p:sldId id="1575" r:id="rId28"/>
    <p:sldId id="1576" r:id="rId29"/>
    <p:sldId id="1592" r:id="rId30"/>
    <p:sldId id="1593" r:id="rId31"/>
    <p:sldId id="1594" r:id="rId32"/>
    <p:sldId id="1595" r:id="rId33"/>
    <p:sldId id="1596" r:id="rId34"/>
    <p:sldId id="1597" r:id="rId35"/>
    <p:sldId id="1598" r:id="rId36"/>
    <p:sldId id="1599" r:id="rId37"/>
    <p:sldId id="1591" r:id="rId38"/>
    <p:sldId id="1577" r:id="rId39"/>
    <p:sldId id="1600" r:id="rId40"/>
    <p:sldId id="1601"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p:scale>
          <a:sx n="71" d="100"/>
          <a:sy n="71" d="100"/>
        </p:scale>
        <p:origin x="-144"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2014/03/29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t>יהושע</a:t>
            </a:r>
            <a:endParaRPr lang="en-ZA" sz="4800" dirty="0"/>
          </a:p>
        </p:txBody>
      </p:sp>
      <p:sp>
        <p:nvSpPr>
          <p:cNvPr id="3" name="Content Placeholder 2"/>
          <p:cNvSpPr>
            <a:spLocks noGrp="1"/>
          </p:cNvSpPr>
          <p:nvPr>
            <p:ph idx="1"/>
          </p:nvPr>
        </p:nvSpPr>
        <p:spPr/>
        <p:txBody>
          <a:bodyPr>
            <a:normAutofit fontScale="85000" lnSpcReduction="20000"/>
          </a:bodyPr>
          <a:lstStyle/>
          <a:p>
            <a:r>
              <a:rPr lang="en-ZA" sz="2600" dirty="0" smtClean="0"/>
              <a:t>It </a:t>
            </a:r>
            <a:r>
              <a:rPr lang="en-ZA" sz="2600" dirty="0" smtClean="0"/>
              <a:t>is pointed out by Jewish commentators that Abraham was the first Hebrew (he is </a:t>
            </a:r>
            <a:r>
              <a:rPr lang="en-ZA" sz="2600" dirty="0" smtClean="0"/>
              <a:t>also the </a:t>
            </a:r>
            <a:r>
              <a:rPr lang="en-ZA" sz="2600" dirty="0" smtClean="0"/>
              <a:t>father of our faith), and Elijah will be the last Hebrew who will be committed to </a:t>
            </a:r>
            <a:r>
              <a:rPr lang="en-ZA" sz="2600" dirty="0" smtClean="0"/>
              <a:t>world redemption </a:t>
            </a:r>
            <a:r>
              <a:rPr lang="en-ZA" sz="2600" dirty="0" smtClean="0"/>
              <a:t>before the coming of Messiah. We also note that </a:t>
            </a:r>
            <a:r>
              <a:rPr lang="he-IL" sz="2600" dirty="0" smtClean="0"/>
              <a:t>יהושע</a:t>
            </a:r>
            <a:r>
              <a:rPr lang="en-ZA" sz="2600" dirty="0" smtClean="0"/>
              <a:t>, </a:t>
            </a:r>
            <a:r>
              <a:rPr lang="en-ZA" sz="2600" dirty="0" smtClean="0"/>
              <a:t>the King of redemption</a:t>
            </a:r>
            <a:r>
              <a:rPr lang="en-ZA" sz="2600" dirty="0" smtClean="0"/>
              <a:t>, was </a:t>
            </a:r>
            <a:r>
              <a:rPr lang="en-ZA" sz="2600" dirty="0" smtClean="0"/>
              <a:t>associated with the wood of the tree that He carried and was nailed on to become the sacrifice</a:t>
            </a:r>
            <a:r>
              <a:rPr lang="en-ZA" sz="2600" dirty="0" smtClean="0"/>
              <a:t>. And </a:t>
            </a:r>
            <a:r>
              <a:rPr lang="en-ZA" sz="2600" dirty="0" smtClean="0"/>
              <a:t>His very first miracle </a:t>
            </a:r>
            <a:r>
              <a:rPr lang="en-ZA" sz="2600" dirty="0" smtClean="0"/>
              <a:t>was about </a:t>
            </a:r>
            <a:r>
              <a:rPr lang="en-ZA" sz="2600" i="1" dirty="0" smtClean="0"/>
              <a:t>“pouring the water”:</a:t>
            </a:r>
            <a:endParaRPr lang="en-ZA" sz="2600" i="1" dirty="0" smtClean="0"/>
          </a:p>
          <a:p>
            <a:pPr algn="ctr"/>
            <a:r>
              <a:rPr lang="en-ZA" sz="2600" i="1" dirty="0" smtClean="0">
                <a:solidFill>
                  <a:srgbClr val="004821"/>
                </a:solidFill>
              </a:rPr>
              <a:t>... And </a:t>
            </a:r>
            <a:r>
              <a:rPr lang="en-ZA" sz="2600" i="1" dirty="0" smtClean="0">
                <a:solidFill>
                  <a:srgbClr val="004821"/>
                </a:solidFill>
              </a:rPr>
              <a:t>there were six stone water-jugs standing there, according to the mode of cleansing of the </a:t>
            </a:r>
            <a:r>
              <a:rPr lang="en-ZA" sz="2600" i="1" dirty="0" err="1" smtClean="0">
                <a:solidFill>
                  <a:srgbClr val="004821"/>
                </a:solidFill>
              </a:rPr>
              <a:t>Yehuḏim</a:t>
            </a:r>
            <a:r>
              <a:rPr lang="en-ZA" sz="2600" i="1" dirty="0" smtClean="0">
                <a:solidFill>
                  <a:srgbClr val="004821"/>
                </a:solidFill>
              </a:rPr>
              <a:t>, each holding two or three measures. </a:t>
            </a:r>
            <a:r>
              <a:rPr lang="he-IL" sz="2600" i="1" dirty="0" smtClean="0">
                <a:solidFill>
                  <a:srgbClr val="004821"/>
                </a:solidFill>
              </a:rPr>
              <a:t>יהושע</a:t>
            </a:r>
            <a:r>
              <a:rPr lang="en-ZA" sz="2600" i="1" dirty="0" smtClean="0">
                <a:solidFill>
                  <a:srgbClr val="004821"/>
                </a:solidFill>
              </a:rPr>
              <a:t> said to them, “Fill the water-jugs with water.” And they filled them up to the brim. And He said to them, “Now draw out and take it to the master of the feast.” </a:t>
            </a:r>
            <a:r>
              <a:rPr lang="en-ZA" sz="2600" i="1" dirty="0" smtClean="0">
                <a:solidFill>
                  <a:srgbClr val="004821"/>
                </a:solidFill>
              </a:rPr>
              <a:t>.. </a:t>
            </a:r>
            <a:r>
              <a:rPr lang="en-US" sz="2600" b="1" i="1" dirty="0" smtClean="0">
                <a:solidFill>
                  <a:srgbClr val="004821"/>
                </a:solidFill>
              </a:rPr>
              <a:t>(</a:t>
            </a:r>
            <a:r>
              <a:rPr lang="en-US" sz="2600" b="1" i="1" dirty="0" smtClean="0">
                <a:solidFill>
                  <a:srgbClr val="004821"/>
                </a:solidFill>
              </a:rPr>
              <a:t>John 2:2-9)</a:t>
            </a:r>
          </a:p>
          <a:p>
            <a:r>
              <a:rPr lang="en-ZA" sz="2600" b="1" dirty="0" smtClean="0"/>
              <a:t>CONNECTING THE FEAST TO COME: </a:t>
            </a:r>
            <a:r>
              <a:rPr lang="en-ZA" sz="2600" i="1" dirty="0" smtClean="0">
                <a:solidFill>
                  <a:srgbClr val="004821"/>
                </a:solidFill>
              </a:rPr>
              <a:t>And </a:t>
            </a:r>
            <a:r>
              <a:rPr lang="en-ZA" sz="2600" i="1" dirty="0" smtClean="0">
                <a:solidFill>
                  <a:srgbClr val="004821"/>
                </a:solidFill>
              </a:rPr>
              <a:t>in this mountain </a:t>
            </a:r>
            <a:r>
              <a:rPr lang="he-IL" sz="2600" i="1" dirty="0" smtClean="0">
                <a:solidFill>
                  <a:srgbClr val="004821"/>
                </a:solidFill>
              </a:rPr>
              <a:t>יהוה</a:t>
            </a:r>
            <a:r>
              <a:rPr lang="en-ZA" sz="2600" i="1" dirty="0" smtClean="0">
                <a:solidFill>
                  <a:srgbClr val="004821"/>
                </a:solidFill>
              </a:rPr>
              <a:t> of hosts shall make for all people a feast of choice pieces, a feast of old wines, of choice pieces with marrow, of old wines, well-refined. </a:t>
            </a:r>
            <a:r>
              <a:rPr lang="en-ZA" sz="2600" i="1" dirty="0" smtClean="0">
                <a:solidFill>
                  <a:srgbClr val="004821"/>
                </a:solidFill>
              </a:rPr>
              <a:t>. </a:t>
            </a:r>
            <a:r>
              <a:rPr lang="en-ZA" sz="2600" i="1" dirty="0" smtClean="0">
                <a:solidFill>
                  <a:srgbClr val="004821"/>
                </a:solidFill>
              </a:rPr>
              <a:t>“See, this is our Elohim. We have waited for Him, and He saves us. This is </a:t>
            </a:r>
            <a:r>
              <a:rPr lang="he-IL" sz="2600" i="1" dirty="0" smtClean="0">
                <a:solidFill>
                  <a:srgbClr val="004821"/>
                </a:solidFill>
              </a:rPr>
              <a:t>יהוה</a:t>
            </a:r>
            <a:r>
              <a:rPr lang="en-ZA" sz="2600" i="1" dirty="0" smtClean="0">
                <a:solidFill>
                  <a:srgbClr val="004821"/>
                </a:solidFill>
              </a:rPr>
              <a:t>, we have waited for Him, let us be glad and rejoice in His deliverance.” </a:t>
            </a:r>
            <a:r>
              <a:rPr lang="en-US" sz="2600" b="1" i="1" dirty="0" smtClean="0">
                <a:solidFill>
                  <a:srgbClr val="004821"/>
                </a:solidFill>
              </a:rPr>
              <a:t>(</a:t>
            </a:r>
            <a:r>
              <a:rPr lang="en-US" sz="2600" b="1" i="1" dirty="0" smtClean="0">
                <a:solidFill>
                  <a:srgbClr val="004821"/>
                </a:solidFill>
              </a:rPr>
              <a:t>Isaiah 25:6-9)</a:t>
            </a:r>
          </a:p>
          <a:p>
            <a:endParaRPr lang="en-US" sz="2600" dirty="0" smtClean="0"/>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RAISE UP</a:t>
            </a:r>
            <a:endParaRPr lang="en-ZA" dirty="0"/>
          </a:p>
        </p:txBody>
      </p:sp>
      <p:sp>
        <p:nvSpPr>
          <p:cNvPr id="3" name="Content Placeholder 2"/>
          <p:cNvSpPr>
            <a:spLocks noGrp="1"/>
          </p:cNvSpPr>
          <p:nvPr>
            <p:ph idx="1"/>
          </p:nvPr>
        </p:nvSpPr>
        <p:spPr/>
        <p:txBody>
          <a:bodyPr>
            <a:normAutofit/>
          </a:bodyPr>
          <a:lstStyle/>
          <a:p>
            <a:r>
              <a:rPr lang="en-ZA" dirty="0" smtClean="0"/>
              <a:t>The numeric value of “</a:t>
            </a:r>
            <a:r>
              <a:rPr lang="en-ZA" dirty="0" err="1" smtClean="0"/>
              <a:t>quwm</a:t>
            </a:r>
            <a:r>
              <a:rPr lang="en-ZA" dirty="0" smtClean="0"/>
              <a:t>” is 150 which equals “</a:t>
            </a:r>
            <a:r>
              <a:rPr lang="en-ZA" dirty="0" err="1" smtClean="0"/>
              <a:t>Qahloo</a:t>
            </a:r>
            <a:r>
              <a:rPr lang="en-ZA" dirty="0" smtClean="0"/>
              <a:t>” </a:t>
            </a:r>
            <a:r>
              <a:rPr lang="en-ZA" i="1" dirty="0" smtClean="0"/>
              <a:t>(“My voice”), “</a:t>
            </a:r>
            <a:r>
              <a:rPr lang="en-ZA" i="1" dirty="0" err="1" smtClean="0"/>
              <a:t>hama</a:t>
            </a:r>
            <a:r>
              <a:rPr lang="en-ZA" i="1" dirty="0" smtClean="0"/>
              <a:t> </a:t>
            </a:r>
            <a:r>
              <a:rPr lang="en-ZA" i="1" dirty="0" err="1" smtClean="0"/>
              <a:t>aleh</a:t>
            </a:r>
            <a:r>
              <a:rPr lang="en-ZA" i="1" dirty="0" smtClean="0"/>
              <a:t>” (“that raised you up”), “</a:t>
            </a:r>
            <a:r>
              <a:rPr lang="en-ZA" i="1" dirty="0" err="1" smtClean="0"/>
              <a:t>L’ami</a:t>
            </a:r>
            <a:r>
              <a:rPr lang="en-ZA" i="1" dirty="0" smtClean="0"/>
              <a:t>” (“my people”)</a:t>
            </a:r>
            <a:r>
              <a:rPr lang="en-ZA" dirty="0" smtClean="0"/>
              <a:t> and </a:t>
            </a:r>
            <a:r>
              <a:rPr lang="en-ZA" i="1" dirty="0" smtClean="0"/>
              <a:t>“la </a:t>
            </a:r>
            <a:r>
              <a:rPr lang="en-ZA" i="1" dirty="0" err="1" smtClean="0"/>
              <a:t>mo’ed</a:t>
            </a:r>
            <a:r>
              <a:rPr lang="en-ZA" i="1" dirty="0" smtClean="0"/>
              <a:t>” (“at the appointed time”). </a:t>
            </a:r>
            <a:r>
              <a:rPr lang="he-IL" dirty="0" smtClean="0"/>
              <a:t>יהוה</a:t>
            </a:r>
            <a:r>
              <a:rPr lang="en-ZA" dirty="0" smtClean="0"/>
              <a:t> is “</a:t>
            </a:r>
            <a:r>
              <a:rPr lang="en-ZA" i="1" dirty="0" smtClean="0"/>
              <a:t>establishing” </a:t>
            </a:r>
            <a:r>
              <a:rPr lang="en-ZA" dirty="0" smtClean="0"/>
              <a:t>His people in </a:t>
            </a:r>
            <a:r>
              <a:rPr lang="en-ZA" i="1" dirty="0" smtClean="0"/>
              <a:t>“fulfilment” </a:t>
            </a:r>
            <a:r>
              <a:rPr lang="en-ZA" dirty="0" smtClean="0"/>
              <a:t>of His Word, by through this “</a:t>
            </a:r>
            <a:r>
              <a:rPr lang="en-ZA" i="1" dirty="0" smtClean="0"/>
              <a:t>Covenant”, </a:t>
            </a:r>
            <a:r>
              <a:rPr lang="en-ZA" dirty="0" smtClean="0"/>
              <a:t>whether </a:t>
            </a:r>
            <a:r>
              <a:rPr lang="en-ZA" i="1" dirty="0" smtClean="0"/>
              <a:t>“native born” </a:t>
            </a:r>
            <a:r>
              <a:rPr lang="en-ZA" dirty="0" smtClean="0"/>
              <a:t>Israelite or </a:t>
            </a:r>
            <a:r>
              <a:rPr lang="en-ZA" i="1" dirty="0" smtClean="0"/>
              <a:t>“sojourners”.</a:t>
            </a:r>
            <a:r>
              <a:rPr lang="en-ZA" dirty="0" smtClean="0"/>
              <a:t> By </a:t>
            </a:r>
            <a:r>
              <a:rPr lang="en-ZA" b="1" dirty="0" smtClean="0"/>
              <a:t>His voice</a:t>
            </a:r>
            <a:r>
              <a:rPr lang="en-ZA" dirty="0" smtClean="0"/>
              <a:t>, He is </a:t>
            </a:r>
            <a:r>
              <a:rPr lang="en-ZA" b="1" dirty="0" smtClean="0"/>
              <a:t>raising us</a:t>
            </a:r>
            <a:r>
              <a:rPr lang="en-ZA" dirty="0" smtClean="0"/>
              <a:t> up, </a:t>
            </a:r>
            <a:r>
              <a:rPr lang="en-ZA" b="1" dirty="0" smtClean="0"/>
              <a:t>at the appointed time </a:t>
            </a:r>
            <a:r>
              <a:rPr lang="en-ZA" dirty="0" smtClean="0"/>
              <a:t>and establishing us as His </a:t>
            </a:r>
            <a:r>
              <a:rPr lang="en-ZA" b="1" dirty="0" smtClean="0"/>
              <a:t>people. </a:t>
            </a:r>
          </a:p>
          <a:p>
            <a:pPr algn="ctr"/>
            <a:r>
              <a:rPr lang="en-ZA" i="1" dirty="0" smtClean="0">
                <a:solidFill>
                  <a:srgbClr val="004821"/>
                </a:solidFill>
              </a:rPr>
              <a:t>“And not with you alone I am making this covenant and this oath, but with him who stands here with us today before </a:t>
            </a:r>
            <a:r>
              <a:rPr lang="he-IL" i="1" dirty="0" smtClean="0">
                <a:solidFill>
                  <a:srgbClr val="004821"/>
                </a:solidFill>
              </a:rPr>
              <a:t>יהוה</a:t>
            </a:r>
            <a:r>
              <a:rPr lang="en-ZA" i="1" dirty="0" smtClean="0">
                <a:solidFill>
                  <a:srgbClr val="004821"/>
                </a:solidFill>
              </a:rPr>
              <a:t> our Elohim, as well as with him who is not here with us today. </a:t>
            </a:r>
          </a:p>
          <a:p>
            <a:pPr algn="ctr"/>
            <a:r>
              <a:rPr lang="en-US" b="1" i="1" dirty="0" smtClean="0">
                <a:solidFill>
                  <a:srgbClr val="004821"/>
                </a:solidFill>
              </a:rPr>
              <a:t>(Deuteronomy 29:14-15</a:t>
            </a:r>
            <a:r>
              <a:rPr lang="en-US" b="1" i="1" dirty="0" smtClean="0">
                <a:solidFill>
                  <a:srgbClr val="004821"/>
                </a:solidFill>
              </a:rPr>
              <a:t>)</a:t>
            </a:r>
            <a:endParaRPr lang="en-US" b="1" i="1" dirty="0" smtClean="0">
              <a:solidFill>
                <a:srgbClr val="004821"/>
              </a:solidFill>
            </a:endParaRPr>
          </a:p>
          <a:p>
            <a:r>
              <a:rPr lang="en-ZA" dirty="0" smtClean="0"/>
              <a:t>You </a:t>
            </a:r>
            <a:r>
              <a:rPr lang="en-ZA" dirty="0" smtClean="0"/>
              <a:t>see Elohim not only made this “</a:t>
            </a:r>
            <a:r>
              <a:rPr lang="en-ZA" b="1" i="1" dirty="0" smtClean="0"/>
              <a:t>Covenant” </a:t>
            </a:r>
            <a:r>
              <a:rPr lang="en-ZA" dirty="0" smtClean="0"/>
              <a:t>with all </a:t>
            </a:r>
            <a:r>
              <a:rPr lang="en-ZA" dirty="0" smtClean="0"/>
              <a:t>Israel </a:t>
            </a:r>
            <a:r>
              <a:rPr lang="en-ZA" i="1" dirty="0" smtClean="0"/>
              <a:t>“native born” and “sojourner”; </a:t>
            </a:r>
            <a:r>
              <a:rPr lang="en-ZA" dirty="0" smtClean="0"/>
              <a:t>but, He made it, and ratified it, with all, </a:t>
            </a:r>
            <a:r>
              <a:rPr lang="en-ZA" i="1" dirty="0" smtClean="0"/>
              <a:t>“past, present and future”</a:t>
            </a:r>
            <a:r>
              <a:rPr lang="en-ZA" dirty="0" smtClean="0"/>
              <a:t>. </a:t>
            </a:r>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ROOT OF BITTERNESS</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“For you know how we dwelt in the land of </a:t>
            </a:r>
            <a:r>
              <a:rPr lang="en-ZA" i="1" dirty="0" err="1" smtClean="0">
                <a:solidFill>
                  <a:srgbClr val="004821"/>
                </a:solidFill>
              </a:rPr>
              <a:t>Mitsrayim</a:t>
            </a:r>
            <a:r>
              <a:rPr lang="en-ZA" i="1" dirty="0" smtClean="0">
                <a:solidFill>
                  <a:srgbClr val="004821"/>
                </a:solidFill>
              </a:rPr>
              <a:t> and how we passed through the nations which you passed through, and you saw their abominations and their idols, wood and stone, silver and gold, which were with them, lest there should be among you a man or woman or clan or tribe, whose heart turns away today from </a:t>
            </a:r>
            <a:r>
              <a:rPr lang="he-IL" i="1" dirty="0" smtClean="0">
                <a:solidFill>
                  <a:srgbClr val="004821"/>
                </a:solidFill>
              </a:rPr>
              <a:t>יהוה</a:t>
            </a:r>
            <a:r>
              <a:rPr lang="en-ZA" i="1" dirty="0" smtClean="0">
                <a:solidFill>
                  <a:srgbClr val="004821"/>
                </a:solidFill>
              </a:rPr>
              <a:t> our Elohim, to go and serve the mighty ones of these nations, lest there should be among you </a:t>
            </a:r>
            <a:r>
              <a:rPr lang="en-ZA" b="1" i="1" dirty="0" smtClean="0">
                <a:solidFill>
                  <a:srgbClr val="004821"/>
                </a:solidFill>
              </a:rPr>
              <a:t>a root bearing bitterness or wormwood</a:t>
            </a:r>
            <a:r>
              <a:rPr lang="en-ZA" i="1" dirty="0" smtClean="0">
                <a:solidFill>
                  <a:srgbClr val="004821"/>
                </a:solidFill>
              </a:rPr>
              <a:t>. “And it shall be, when he hears the words of this curse, that he should bless himself in his heart, saying, ‘I have peace though I walk in the stubbornness of my heart,’ in order to add drunkenness to thirst. </a:t>
            </a:r>
          </a:p>
          <a:p>
            <a:pPr algn="ctr">
              <a:lnSpc>
                <a:spcPts val="2300"/>
              </a:lnSpc>
            </a:pPr>
            <a:r>
              <a:rPr lang="en-US" b="1" i="1" dirty="0" smtClean="0">
                <a:solidFill>
                  <a:srgbClr val="004821"/>
                </a:solidFill>
              </a:rPr>
              <a:t>(Deuteronomy 29:16-19)</a:t>
            </a:r>
          </a:p>
          <a:p>
            <a:pPr>
              <a:lnSpc>
                <a:spcPts val="2300"/>
              </a:lnSpc>
            </a:pPr>
            <a:r>
              <a:rPr lang="en-ZA" dirty="0" smtClean="0"/>
              <a:t>The phrase translated as </a:t>
            </a:r>
            <a:r>
              <a:rPr lang="en-ZA" i="1" dirty="0" smtClean="0"/>
              <a:t>“a root bearing bitterness or wormwood” </a:t>
            </a:r>
            <a:r>
              <a:rPr lang="en-ZA" dirty="0" smtClean="0"/>
              <a:t>is </a:t>
            </a:r>
            <a:r>
              <a:rPr lang="en-ZA" i="1" dirty="0" smtClean="0"/>
              <a:t>“</a:t>
            </a:r>
            <a:r>
              <a:rPr lang="en-ZA" i="1" dirty="0" err="1" smtClean="0"/>
              <a:t>sheresh</a:t>
            </a:r>
            <a:r>
              <a:rPr lang="en-ZA" i="1" dirty="0" smtClean="0"/>
              <a:t> </a:t>
            </a:r>
            <a:r>
              <a:rPr lang="en-ZA" i="1" dirty="0" err="1" smtClean="0"/>
              <a:t>parah</a:t>
            </a:r>
            <a:r>
              <a:rPr lang="en-ZA" i="1" dirty="0" smtClean="0"/>
              <a:t> </a:t>
            </a:r>
            <a:r>
              <a:rPr lang="en-ZA" i="1" dirty="0" err="1" smtClean="0"/>
              <a:t>ro’sh</a:t>
            </a:r>
            <a:r>
              <a:rPr lang="en-ZA" i="1" dirty="0" smtClean="0"/>
              <a:t> </a:t>
            </a:r>
            <a:r>
              <a:rPr lang="en-ZA" i="1" dirty="0" err="1" smtClean="0"/>
              <a:t>v’la’anah</a:t>
            </a:r>
            <a:r>
              <a:rPr lang="en-ZA" i="1" dirty="0" smtClean="0"/>
              <a:t>”. </a:t>
            </a:r>
            <a:r>
              <a:rPr lang="en-ZA" dirty="0" smtClean="0"/>
              <a:t>We have evidence that this is in fact true when we read of the story of </a:t>
            </a:r>
            <a:r>
              <a:rPr lang="en-ZA" dirty="0" err="1" smtClean="0"/>
              <a:t>Achan</a:t>
            </a:r>
            <a:r>
              <a:rPr lang="en-ZA" dirty="0" smtClean="0"/>
              <a:t> (</a:t>
            </a:r>
            <a:r>
              <a:rPr lang="en-ZA" dirty="0" smtClean="0"/>
              <a:t>Joshua 7:1) who just a few weeks later would violate the instructions of battle. Not only </a:t>
            </a:r>
            <a:r>
              <a:rPr lang="en-ZA" dirty="0" smtClean="0"/>
              <a:t>did </a:t>
            </a:r>
            <a:r>
              <a:rPr lang="en-ZA" dirty="0" err="1" smtClean="0"/>
              <a:t>Achan</a:t>
            </a:r>
            <a:r>
              <a:rPr lang="en-ZA" dirty="0" smtClean="0"/>
              <a:t> </a:t>
            </a:r>
            <a:r>
              <a:rPr lang="en-ZA" dirty="0" smtClean="0"/>
              <a:t>lose his life as a result, but the lives of many others were lost in the battle at Ai.</a:t>
            </a:r>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effectLst>
                  <a:outerShdw blurRad="38100" dist="38100" dir="2700000" algn="tl">
                    <a:srgbClr val="000000">
                      <a:alpha val="43137"/>
                    </a:srgbClr>
                  </a:outerShdw>
                </a:effectLst>
              </a:rPr>
              <a:t>SHERESH PARAH RO’SH V’LA’ANAH</a:t>
            </a:r>
            <a:endParaRPr lang="en-ZA"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ZA" b="1" dirty="0" smtClean="0">
                <a:solidFill>
                  <a:srgbClr val="002060"/>
                </a:solidFill>
              </a:rPr>
              <a:t>“</a:t>
            </a:r>
            <a:r>
              <a:rPr lang="en-ZA" b="1" i="1" dirty="0" err="1" smtClean="0">
                <a:solidFill>
                  <a:srgbClr val="002060"/>
                </a:solidFill>
              </a:rPr>
              <a:t>Sheresh</a:t>
            </a:r>
            <a:r>
              <a:rPr lang="en-ZA" b="1" i="1" dirty="0" smtClean="0">
                <a:solidFill>
                  <a:srgbClr val="002060"/>
                </a:solidFill>
              </a:rPr>
              <a:t>”</a:t>
            </a:r>
            <a:r>
              <a:rPr lang="en-ZA" b="1" dirty="0" smtClean="0">
                <a:solidFill>
                  <a:srgbClr val="002060"/>
                </a:solidFill>
              </a:rPr>
              <a:t> </a:t>
            </a:r>
            <a:r>
              <a:rPr lang="en-ZA" dirty="0" smtClean="0"/>
              <a:t>is </a:t>
            </a:r>
            <a:r>
              <a:rPr lang="en-ZA" i="1" dirty="0" smtClean="0"/>
              <a:t>“root” </a:t>
            </a:r>
            <a:r>
              <a:rPr lang="en-ZA" dirty="0" smtClean="0"/>
              <a:t>or “</a:t>
            </a:r>
            <a:r>
              <a:rPr lang="en-ZA" i="1" dirty="0" smtClean="0"/>
              <a:t>something planted” </a:t>
            </a:r>
            <a:r>
              <a:rPr lang="en-ZA" dirty="0" smtClean="0"/>
              <a:t>or </a:t>
            </a:r>
            <a:r>
              <a:rPr lang="en-ZA" i="1" dirty="0" smtClean="0"/>
              <a:t>“something foundational”. </a:t>
            </a:r>
            <a:endParaRPr lang="en-ZA" i="1" dirty="0" smtClean="0"/>
          </a:p>
          <a:p>
            <a:r>
              <a:rPr lang="en-ZA" b="1" i="1" dirty="0" smtClean="0">
                <a:solidFill>
                  <a:srgbClr val="002060"/>
                </a:solidFill>
              </a:rPr>
              <a:t>“</a:t>
            </a:r>
            <a:r>
              <a:rPr lang="en-ZA" b="1" i="1" dirty="0" err="1" smtClean="0">
                <a:solidFill>
                  <a:srgbClr val="002060"/>
                </a:solidFill>
              </a:rPr>
              <a:t>Parah</a:t>
            </a:r>
            <a:r>
              <a:rPr lang="en-ZA" b="1" dirty="0" smtClean="0">
                <a:solidFill>
                  <a:srgbClr val="002060"/>
                </a:solidFill>
              </a:rPr>
              <a:t>” </a:t>
            </a:r>
            <a:r>
              <a:rPr lang="en-ZA" dirty="0" smtClean="0"/>
              <a:t>is </a:t>
            </a:r>
            <a:r>
              <a:rPr lang="en-ZA" i="1" dirty="0" smtClean="0"/>
              <a:t>“fruit-bearing” or “bringing forth</a:t>
            </a:r>
            <a:r>
              <a:rPr lang="en-ZA" dirty="0" smtClean="0"/>
              <a:t>”. </a:t>
            </a:r>
            <a:endParaRPr lang="en-ZA" dirty="0" smtClean="0"/>
          </a:p>
          <a:p>
            <a:r>
              <a:rPr lang="en-ZA" b="1" i="1" dirty="0" smtClean="0">
                <a:solidFill>
                  <a:srgbClr val="002060"/>
                </a:solidFill>
              </a:rPr>
              <a:t>“</a:t>
            </a:r>
            <a:r>
              <a:rPr lang="en-ZA" b="1" i="1" dirty="0" err="1" smtClean="0">
                <a:solidFill>
                  <a:srgbClr val="002060"/>
                </a:solidFill>
              </a:rPr>
              <a:t>Ro’sh</a:t>
            </a:r>
            <a:r>
              <a:rPr lang="en-ZA" b="1" i="1" dirty="0" smtClean="0">
                <a:solidFill>
                  <a:srgbClr val="002060"/>
                </a:solidFill>
              </a:rPr>
              <a:t>” </a:t>
            </a:r>
            <a:r>
              <a:rPr lang="en-ZA" i="1" dirty="0" smtClean="0"/>
              <a:t>is “bitter” or “poison”, </a:t>
            </a:r>
            <a:r>
              <a:rPr lang="en-ZA" dirty="0" smtClean="0"/>
              <a:t>but also </a:t>
            </a:r>
            <a:r>
              <a:rPr lang="en-ZA" i="1" dirty="0" smtClean="0"/>
              <a:t>“head” or “beginning</a:t>
            </a:r>
            <a:r>
              <a:rPr lang="en-ZA" dirty="0" smtClean="0"/>
              <a:t>”. </a:t>
            </a:r>
            <a:r>
              <a:rPr lang="en-ZA" b="1" i="1" dirty="0" smtClean="0">
                <a:solidFill>
                  <a:srgbClr val="002060"/>
                </a:solidFill>
              </a:rPr>
              <a:t>“</a:t>
            </a:r>
            <a:r>
              <a:rPr lang="en-ZA" b="1" i="1" dirty="0" err="1" smtClean="0">
                <a:solidFill>
                  <a:srgbClr val="002060"/>
                </a:solidFill>
              </a:rPr>
              <a:t>V’la’anah</a:t>
            </a:r>
            <a:r>
              <a:rPr lang="en-ZA" b="1" i="1" dirty="0" smtClean="0">
                <a:solidFill>
                  <a:srgbClr val="002060"/>
                </a:solidFill>
              </a:rPr>
              <a:t>” </a:t>
            </a:r>
            <a:r>
              <a:rPr lang="en-ZA" dirty="0" smtClean="0"/>
              <a:t>translates as </a:t>
            </a:r>
            <a:r>
              <a:rPr lang="en-ZA" i="1" dirty="0" smtClean="0"/>
              <a:t>“and bitterness</a:t>
            </a:r>
            <a:r>
              <a:rPr lang="en-ZA" dirty="0" smtClean="0"/>
              <a:t>” or </a:t>
            </a:r>
            <a:r>
              <a:rPr lang="en-ZA" i="1" dirty="0" smtClean="0"/>
              <a:t>“and noxious”. </a:t>
            </a:r>
            <a:r>
              <a:rPr lang="en-ZA" i="1" dirty="0" smtClean="0"/>
              <a:t>“</a:t>
            </a:r>
            <a:r>
              <a:rPr lang="en-ZA" i="1" dirty="0" err="1" smtClean="0"/>
              <a:t>V’la’anah</a:t>
            </a:r>
            <a:r>
              <a:rPr lang="en-ZA" i="1" dirty="0" smtClean="0"/>
              <a:t>” </a:t>
            </a:r>
            <a:r>
              <a:rPr lang="en-ZA" dirty="0" smtClean="0"/>
              <a:t>is an herb that has been used for millennia as an insecticide and gets the nickname </a:t>
            </a:r>
            <a:r>
              <a:rPr lang="en-ZA" i="1" dirty="0" smtClean="0"/>
              <a:t>“wormwood” </a:t>
            </a:r>
            <a:r>
              <a:rPr lang="en-ZA" dirty="0" smtClean="0"/>
              <a:t>because of its use as a de-wormer in animals and humans. </a:t>
            </a:r>
            <a:endParaRPr lang="en-ZA" dirty="0" smtClean="0"/>
          </a:p>
          <a:p>
            <a:r>
              <a:rPr lang="en-ZA" dirty="0" smtClean="0"/>
              <a:t>We </a:t>
            </a:r>
            <a:r>
              <a:rPr lang="en-ZA" dirty="0" smtClean="0"/>
              <a:t>see in verse 18 that, in serving the mighty ones of the nations (of the world), it’s not just idolatry; but, it brings forth foundational teachings who's fruits are thoughts and ideas that are bitter, noxious and poison to us.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BLESSES HIMSELF</a:t>
            </a:r>
            <a:endParaRPr lang="en-ZA" dirty="0"/>
          </a:p>
        </p:txBody>
      </p:sp>
      <p:sp>
        <p:nvSpPr>
          <p:cNvPr id="3" name="Content Placeholder 2"/>
          <p:cNvSpPr>
            <a:spLocks noGrp="1"/>
          </p:cNvSpPr>
          <p:nvPr>
            <p:ph idx="1"/>
          </p:nvPr>
        </p:nvSpPr>
        <p:spPr/>
        <p:txBody>
          <a:bodyPr>
            <a:normAutofit/>
          </a:bodyPr>
          <a:lstStyle/>
          <a:p>
            <a:r>
              <a:rPr lang="en-ZA" dirty="0" smtClean="0"/>
              <a:t>The individual </a:t>
            </a:r>
            <a:r>
              <a:rPr lang="en-ZA" dirty="0" smtClean="0"/>
              <a:t>of verse 19 has heard the words of the curse, the consequences for not obeying </a:t>
            </a:r>
            <a:r>
              <a:rPr lang="en-ZA" dirty="0" smtClean="0"/>
              <a:t>the Torah</a:t>
            </a:r>
            <a:r>
              <a:rPr lang="en-ZA" dirty="0" smtClean="0"/>
              <a:t>, and he is not intimidated. He begins to rationalize his own position. </a:t>
            </a:r>
            <a:r>
              <a:rPr lang="en-ZA" dirty="0" smtClean="0"/>
              <a:t>The English translation </a:t>
            </a:r>
            <a:r>
              <a:rPr lang="en-ZA" dirty="0" smtClean="0"/>
              <a:t>indicates that he “</a:t>
            </a:r>
            <a:r>
              <a:rPr lang="en-ZA" i="1" dirty="0" smtClean="0"/>
              <a:t>blesses himself”. </a:t>
            </a:r>
            <a:r>
              <a:rPr lang="en-ZA" dirty="0" smtClean="0"/>
              <a:t>This is a very rare form of the familiar </a:t>
            </a:r>
            <a:r>
              <a:rPr lang="en-ZA" dirty="0" smtClean="0"/>
              <a:t>Hebrew verb</a:t>
            </a:r>
            <a:r>
              <a:rPr lang="en-ZA" dirty="0" smtClean="0"/>
              <a:t>, </a:t>
            </a:r>
            <a:r>
              <a:rPr lang="en-ZA" dirty="0" err="1" smtClean="0"/>
              <a:t>barak</a:t>
            </a:r>
            <a:r>
              <a:rPr lang="en-ZA" dirty="0" smtClean="0"/>
              <a:t> (to </a:t>
            </a:r>
            <a:r>
              <a:rPr lang="en-ZA" dirty="0" smtClean="0"/>
              <a:t>bless). In </a:t>
            </a:r>
            <a:r>
              <a:rPr lang="en-ZA" dirty="0" smtClean="0"/>
              <a:t>the midst of the promises for the blessings </a:t>
            </a:r>
            <a:r>
              <a:rPr lang="en-ZA" dirty="0" smtClean="0"/>
              <a:t>for obedience</a:t>
            </a:r>
            <a:r>
              <a:rPr lang="en-ZA" dirty="0" smtClean="0"/>
              <a:t>, this individual chooses to </a:t>
            </a:r>
            <a:r>
              <a:rPr lang="en-ZA" i="1" dirty="0" smtClean="0"/>
              <a:t>“bless himself</a:t>
            </a:r>
            <a:r>
              <a:rPr lang="en-ZA" i="1" dirty="0" smtClean="0"/>
              <a:t>”?!! </a:t>
            </a:r>
          </a:p>
          <a:p>
            <a:r>
              <a:rPr lang="en-ZA" dirty="0" smtClean="0"/>
              <a:t>Rabbi </a:t>
            </a:r>
            <a:r>
              <a:rPr lang="en-ZA" dirty="0" smtClean="0"/>
              <a:t>Yaakov </a:t>
            </a:r>
            <a:r>
              <a:rPr lang="en-ZA" dirty="0" err="1" smtClean="0"/>
              <a:t>Bieler</a:t>
            </a:r>
            <a:r>
              <a:rPr lang="en-ZA" dirty="0" smtClean="0"/>
              <a:t> points out that in </a:t>
            </a:r>
            <a:r>
              <a:rPr lang="en-ZA" dirty="0" smtClean="0"/>
              <a:t>this Hebrew </a:t>
            </a:r>
            <a:r>
              <a:rPr lang="en-ZA" dirty="0" smtClean="0"/>
              <a:t>word the Torah has </a:t>
            </a:r>
            <a:r>
              <a:rPr lang="en-ZA" i="1" dirty="0" smtClean="0">
                <a:solidFill>
                  <a:srgbClr val="C00000"/>
                </a:solidFill>
              </a:rPr>
              <a:t>“perfectly captured the mindset of a resolute and </a:t>
            </a:r>
            <a:r>
              <a:rPr lang="en-ZA" i="1" dirty="0" smtClean="0">
                <a:solidFill>
                  <a:srgbClr val="C00000"/>
                </a:solidFill>
              </a:rPr>
              <a:t>unrepentant sinner </a:t>
            </a:r>
            <a:r>
              <a:rPr lang="en-ZA" i="1" dirty="0" smtClean="0">
                <a:solidFill>
                  <a:srgbClr val="C00000"/>
                </a:solidFill>
              </a:rPr>
              <a:t>upon being confronted with the dire consequences that are threatened to result from </a:t>
            </a:r>
            <a:r>
              <a:rPr lang="en-ZA" i="1" dirty="0" smtClean="0">
                <a:solidFill>
                  <a:srgbClr val="C00000"/>
                </a:solidFill>
              </a:rPr>
              <a:t>his sins</a:t>
            </a:r>
            <a:r>
              <a:rPr lang="en-ZA" i="1" dirty="0" smtClean="0">
                <a:solidFill>
                  <a:srgbClr val="C00000"/>
                </a:solidFill>
              </a:rPr>
              <a:t>. Not only does s/he deny that any harm will come to him/her as a result of </a:t>
            </a:r>
            <a:r>
              <a:rPr lang="en-ZA" i="1" dirty="0" smtClean="0">
                <a:solidFill>
                  <a:srgbClr val="C00000"/>
                </a:solidFill>
              </a:rPr>
              <a:t>continuing transgression</a:t>
            </a:r>
            <a:r>
              <a:rPr lang="en-ZA" i="1" dirty="0" smtClean="0">
                <a:solidFill>
                  <a:srgbClr val="C00000"/>
                </a:solidFill>
              </a:rPr>
              <a:t>; s/he determines that the Covenant will ultimately prove to be beneficial to </a:t>
            </a:r>
            <a:r>
              <a:rPr lang="en-ZA" i="1" dirty="0" smtClean="0">
                <a:solidFill>
                  <a:srgbClr val="C00000"/>
                </a:solidFill>
              </a:rPr>
              <a:t>his/her  situation</a:t>
            </a:r>
            <a:r>
              <a:rPr lang="en-ZA" i="1" dirty="0" smtClean="0">
                <a:solidFill>
                  <a:srgbClr val="C00000"/>
                </a:solidFill>
              </a:rPr>
              <a:t>.”</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SAFE THROUGH NUMBERS</a:t>
            </a:r>
            <a:endParaRPr lang="en-ZA" dirty="0"/>
          </a:p>
        </p:txBody>
      </p:sp>
      <p:sp>
        <p:nvSpPr>
          <p:cNvPr id="3" name="Content Placeholder 2"/>
          <p:cNvSpPr>
            <a:spLocks noGrp="1"/>
          </p:cNvSpPr>
          <p:nvPr>
            <p:ph idx="1"/>
          </p:nvPr>
        </p:nvSpPr>
        <p:spPr/>
        <p:txBody>
          <a:bodyPr>
            <a:normAutofit/>
          </a:bodyPr>
          <a:lstStyle/>
          <a:p>
            <a:r>
              <a:rPr lang="en-ZA" dirty="0" smtClean="0"/>
              <a:t>Other commentaries suggest </a:t>
            </a:r>
            <a:r>
              <a:rPr lang="en-ZA" dirty="0" smtClean="0"/>
              <a:t>that this individual bases his confidence in managing to live both a blessed </a:t>
            </a:r>
            <a:r>
              <a:rPr lang="en-ZA" dirty="0" smtClean="0"/>
              <a:t>and sinful </a:t>
            </a:r>
            <a:r>
              <a:rPr lang="en-ZA" dirty="0" smtClean="0"/>
              <a:t>life simultaneously, upon a statistical calculation. This person believes that because he is </a:t>
            </a:r>
            <a:r>
              <a:rPr lang="en-ZA" dirty="0" smtClean="0"/>
              <a:t>a part </a:t>
            </a:r>
            <a:r>
              <a:rPr lang="en-ZA" dirty="0" smtClean="0"/>
              <a:t>of the larger community who adheres to the Torah that he also will be able to reap </a:t>
            </a:r>
            <a:r>
              <a:rPr lang="en-ZA" dirty="0" smtClean="0"/>
              <a:t>the benefits </a:t>
            </a:r>
            <a:r>
              <a:rPr lang="en-ZA" dirty="0" smtClean="0"/>
              <a:t>as well. Was not </a:t>
            </a:r>
            <a:r>
              <a:rPr lang="he-IL" dirty="0" smtClean="0"/>
              <a:t>יהוה</a:t>
            </a:r>
            <a:r>
              <a:rPr lang="en-ZA" dirty="0" smtClean="0"/>
              <a:t> </a:t>
            </a:r>
            <a:r>
              <a:rPr lang="en-ZA" dirty="0" smtClean="0"/>
              <a:t>willing to spare Sodom and Gomorrah as long as even </a:t>
            </a:r>
            <a:r>
              <a:rPr lang="en-ZA" dirty="0" smtClean="0"/>
              <a:t>ten righteous </a:t>
            </a:r>
            <a:r>
              <a:rPr lang="en-ZA" dirty="0" smtClean="0"/>
              <a:t>individuals could be found there? Then it just seems reasonable to assume that evil </a:t>
            </a:r>
            <a:r>
              <a:rPr lang="en-ZA" dirty="0" smtClean="0"/>
              <a:t>will not </a:t>
            </a:r>
            <a:r>
              <a:rPr lang="en-ZA" dirty="0" smtClean="0"/>
              <a:t>come upon a group whose majority is striving to serve the Almighty with all their heart</a:t>
            </a:r>
            <a:r>
              <a:rPr lang="en-ZA" dirty="0" smtClean="0"/>
              <a:t>.</a:t>
            </a:r>
          </a:p>
          <a:p>
            <a:r>
              <a:rPr lang="en-ZA" dirty="0" smtClean="0"/>
              <a:t>Does </a:t>
            </a:r>
            <a:r>
              <a:rPr lang="he-IL" dirty="0" smtClean="0"/>
              <a:t>יהוה</a:t>
            </a:r>
            <a:r>
              <a:rPr lang="en-ZA" dirty="0" smtClean="0"/>
              <a:t> </a:t>
            </a:r>
            <a:r>
              <a:rPr lang="en-ZA" dirty="0" smtClean="0"/>
              <a:t>only deal with collective Israel, allowing individuals to slip between the cracks? </a:t>
            </a:r>
            <a:r>
              <a:rPr lang="en-ZA" i="1" dirty="0" smtClean="0">
                <a:solidFill>
                  <a:srgbClr val="C00000"/>
                </a:solidFill>
              </a:rPr>
              <a:t>The famous </a:t>
            </a:r>
            <a:r>
              <a:rPr lang="en-ZA" i="1" dirty="0" smtClean="0">
                <a:solidFill>
                  <a:srgbClr val="C00000"/>
                </a:solidFill>
              </a:rPr>
              <a:t>sage </a:t>
            </a:r>
            <a:r>
              <a:rPr lang="en-ZA" i="1" dirty="0" err="1" smtClean="0">
                <a:solidFill>
                  <a:srgbClr val="C00000"/>
                </a:solidFill>
              </a:rPr>
              <a:t>Ramban</a:t>
            </a:r>
            <a:r>
              <a:rPr lang="en-ZA" i="1" dirty="0" smtClean="0">
                <a:solidFill>
                  <a:srgbClr val="C00000"/>
                </a:solidFill>
              </a:rPr>
              <a:t> teaches that when the people as a whole were asked to acknowledge </a:t>
            </a:r>
            <a:r>
              <a:rPr lang="en-ZA" i="1" dirty="0" smtClean="0">
                <a:solidFill>
                  <a:srgbClr val="C00000"/>
                </a:solidFill>
              </a:rPr>
              <a:t>their acceptance </a:t>
            </a:r>
            <a:r>
              <a:rPr lang="en-ZA" i="1" dirty="0" smtClean="0">
                <a:solidFill>
                  <a:srgbClr val="C00000"/>
                </a:solidFill>
              </a:rPr>
              <a:t>of the Covenant, this scheming person remained silent, thereby thinking that he </a:t>
            </a:r>
            <a:r>
              <a:rPr lang="en-ZA" i="1" dirty="0" smtClean="0">
                <a:solidFill>
                  <a:srgbClr val="C00000"/>
                </a:solidFill>
              </a:rPr>
              <a:t>had successfully </a:t>
            </a:r>
            <a:r>
              <a:rPr lang="en-ZA" i="1" dirty="0" smtClean="0">
                <a:solidFill>
                  <a:srgbClr val="C00000"/>
                </a:solidFill>
              </a:rPr>
              <a:t>excluded himself from making the commitment and potentially suffering </a:t>
            </a:r>
            <a:r>
              <a:rPr lang="en-ZA" i="1" dirty="0" smtClean="0">
                <a:solidFill>
                  <a:srgbClr val="C00000"/>
                </a:solidFill>
              </a:rPr>
              <a:t>any consequences</a:t>
            </a:r>
            <a:r>
              <a:rPr lang="en-ZA" i="1" dirty="0" smtClean="0">
                <a:solidFill>
                  <a:srgbClr val="C00000"/>
                </a:solidFill>
              </a:rPr>
              <a:t>. </a:t>
            </a: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SECRET MATTERS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t>
            </a:r>
            <a:r>
              <a:rPr lang="en-ZA" i="1" dirty="0" smtClean="0">
                <a:solidFill>
                  <a:srgbClr val="004821"/>
                </a:solidFill>
              </a:rPr>
              <a:t>The secret matters belong to </a:t>
            </a:r>
            <a:r>
              <a:rPr lang="he-IL" i="1" dirty="0" smtClean="0">
                <a:solidFill>
                  <a:srgbClr val="004821"/>
                </a:solidFill>
              </a:rPr>
              <a:t>יהוה</a:t>
            </a:r>
            <a:r>
              <a:rPr lang="en-ZA" i="1" dirty="0" smtClean="0">
                <a:solidFill>
                  <a:srgbClr val="004821"/>
                </a:solidFill>
              </a:rPr>
              <a:t> our Elohim, but what is revealed belongs to us and to our children forever, to do all the Words of this Torah</a:t>
            </a:r>
            <a:r>
              <a:rPr lang="en-ZA" b="1" i="1" dirty="0" smtClean="0">
                <a:solidFill>
                  <a:srgbClr val="004821"/>
                </a:solidFill>
              </a:rPr>
              <a:t>. </a:t>
            </a:r>
            <a:r>
              <a:rPr lang="en-US" b="1" i="1" dirty="0" smtClean="0">
                <a:solidFill>
                  <a:srgbClr val="004821"/>
                </a:solidFill>
              </a:rPr>
              <a:t>(Deuteronomy 29:29</a:t>
            </a:r>
            <a:r>
              <a:rPr lang="en-US" b="1" i="1" dirty="0" smtClean="0">
                <a:solidFill>
                  <a:srgbClr val="004821"/>
                </a:solidFill>
              </a:rPr>
              <a:t>)</a:t>
            </a:r>
          </a:p>
          <a:p>
            <a:r>
              <a:rPr lang="en-ZA" dirty="0" smtClean="0"/>
              <a:t>The </a:t>
            </a:r>
            <a:r>
              <a:rPr lang="en-ZA" dirty="0" smtClean="0"/>
              <a:t>individual who outwardly appeared to be a follower of the Torah, </a:t>
            </a:r>
            <a:r>
              <a:rPr lang="en-ZA" dirty="0" smtClean="0"/>
              <a:t>but inwardly </a:t>
            </a:r>
            <a:r>
              <a:rPr lang="en-ZA" dirty="0" smtClean="0"/>
              <a:t>he was filled with bitterness, stubbornness, and a lack of the fear of </a:t>
            </a:r>
            <a:r>
              <a:rPr lang="en-ZA" dirty="0" smtClean="0"/>
              <a:t>Yah is in danger because of the secret matter of the heart.</a:t>
            </a:r>
          </a:p>
          <a:p>
            <a:pPr algn="ctr"/>
            <a:r>
              <a:rPr lang="en-ZA" dirty="0" smtClean="0"/>
              <a:t> </a:t>
            </a:r>
            <a:r>
              <a:rPr lang="en-ZA" i="1" dirty="0" smtClean="0">
                <a:solidFill>
                  <a:srgbClr val="004821"/>
                </a:solidFill>
              </a:rPr>
              <a:t>“</a:t>
            </a:r>
            <a:r>
              <a:rPr lang="en-ZA" i="1" dirty="0" smtClean="0">
                <a:solidFill>
                  <a:srgbClr val="004821"/>
                </a:solidFill>
              </a:rPr>
              <a:t>If you do not hear, and if you do not take it to heart, to give esteem to My Name,” said </a:t>
            </a:r>
            <a:r>
              <a:rPr lang="he-IL" i="1" dirty="0" smtClean="0">
                <a:solidFill>
                  <a:srgbClr val="004821"/>
                </a:solidFill>
              </a:rPr>
              <a:t>יהוה</a:t>
            </a:r>
            <a:r>
              <a:rPr lang="en-ZA" i="1" dirty="0" smtClean="0">
                <a:solidFill>
                  <a:srgbClr val="004821"/>
                </a:solidFill>
              </a:rPr>
              <a:t> of hosts, “I shall send a curse upon you, and I shall curse your blessings. And indeed, I have cursed them, because you do not take it to heart. </a:t>
            </a:r>
            <a:r>
              <a:rPr lang="en-US" b="1" i="1" dirty="0" smtClean="0">
                <a:solidFill>
                  <a:srgbClr val="004821"/>
                </a:solidFill>
              </a:rPr>
              <a:t>(</a:t>
            </a:r>
            <a:r>
              <a:rPr lang="en-US" b="1" i="1" dirty="0" smtClean="0">
                <a:solidFill>
                  <a:srgbClr val="004821"/>
                </a:solidFill>
              </a:rPr>
              <a:t>Malachi 2:2)</a:t>
            </a:r>
          </a:p>
          <a:p>
            <a:r>
              <a:rPr lang="en-ZA" dirty="0" smtClean="0"/>
              <a:t>The </a:t>
            </a:r>
            <a:r>
              <a:rPr lang="en-ZA" dirty="0" smtClean="0"/>
              <a:t>idea of what is in your heart is very important to Yeshua:</a:t>
            </a:r>
          </a:p>
          <a:p>
            <a:pPr algn="ctr"/>
            <a:r>
              <a:rPr lang="en-ZA" i="1" dirty="0" smtClean="0">
                <a:solidFill>
                  <a:srgbClr val="004821"/>
                </a:solidFill>
              </a:rPr>
              <a:t>“Blessed are the clean in heart</a:t>
            </a:r>
            <a:r>
              <a:rPr lang="en-ZA" i="1" dirty="0" smtClean="0">
                <a:solidFill>
                  <a:srgbClr val="004821"/>
                </a:solidFill>
              </a:rPr>
              <a:t>, </a:t>
            </a:r>
            <a:r>
              <a:rPr lang="en-ZA" i="1" dirty="0" smtClean="0">
                <a:solidFill>
                  <a:srgbClr val="004821"/>
                </a:solidFill>
              </a:rPr>
              <a:t>because they shall see Elohim</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Matthew 5:8)</a:t>
            </a:r>
          </a:p>
          <a:p>
            <a:pPr algn="ctr"/>
            <a:r>
              <a:rPr lang="en-ZA" i="1" dirty="0" smtClean="0">
                <a:solidFill>
                  <a:srgbClr val="004821"/>
                </a:solidFill>
              </a:rPr>
              <a:t>“</a:t>
            </a:r>
            <a:r>
              <a:rPr lang="en-ZA" i="1" dirty="0" smtClean="0">
                <a:solidFill>
                  <a:srgbClr val="004821"/>
                </a:solidFill>
              </a:rPr>
              <a:t>But I say to you that everyone looking at a woman to lust for her has already committed adultery with her in his heart. </a:t>
            </a:r>
            <a:r>
              <a:rPr lang="en-ZA" b="1" i="1" dirty="0" smtClean="0">
                <a:solidFill>
                  <a:srgbClr val="004821"/>
                </a:solidFill>
              </a:rPr>
              <a:t>(</a:t>
            </a:r>
            <a:r>
              <a:rPr lang="en-ZA" b="1" i="1" dirty="0" smtClean="0">
                <a:solidFill>
                  <a:srgbClr val="004821"/>
                </a:solidFill>
              </a:rPr>
              <a:t>Matthew 5:28)</a:t>
            </a:r>
          </a:p>
          <a:p>
            <a:endParaRPr lang="en-ZA" dirty="0" smtClean="0"/>
          </a:p>
          <a:p>
            <a:endParaRPr lang="en-US"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JUDGING THE HEART</a:t>
            </a:r>
            <a:endParaRPr lang="en-ZA" dirty="0"/>
          </a:p>
        </p:txBody>
      </p:sp>
      <p:sp>
        <p:nvSpPr>
          <p:cNvPr id="3" name="Content Placeholder 2"/>
          <p:cNvSpPr>
            <a:spLocks noGrp="1"/>
          </p:cNvSpPr>
          <p:nvPr>
            <p:ph idx="1"/>
          </p:nvPr>
        </p:nvSpPr>
        <p:spPr/>
        <p:txBody>
          <a:bodyPr>
            <a:normAutofit lnSpcReduction="10000"/>
          </a:bodyPr>
          <a:lstStyle/>
          <a:p>
            <a:r>
              <a:rPr lang="en-ZA" dirty="0" smtClean="0"/>
              <a:t>The Word of the Almighty is the best way for us to judge our own hearts:</a:t>
            </a:r>
          </a:p>
          <a:p>
            <a:pPr algn="ctr"/>
            <a:r>
              <a:rPr lang="en-ZA" i="1" dirty="0" smtClean="0">
                <a:solidFill>
                  <a:srgbClr val="004821"/>
                </a:solidFill>
              </a:rPr>
              <a:t>For the Word of Elohim is living, and working, and sharper than any two-edged sword, cutting through even to the dividing of being and spirit, and of joints and marrow, and able to judge the thoughts and intentions of the heart. And there is no creature hidden from His sight, but all are naked and laid bare before the eyes of Him with whom is our account</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Hebrews 4:12-13)</a:t>
            </a:r>
          </a:p>
          <a:p>
            <a:r>
              <a:rPr lang="en-ZA" dirty="0" smtClean="0"/>
              <a:t>The </a:t>
            </a:r>
            <a:r>
              <a:rPr lang="en-ZA" dirty="0" smtClean="0"/>
              <a:t>book of Romans tells us when the secrets of the heart will be finally judged:</a:t>
            </a:r>
          </a:p>
          <a:p>
            <a:pPr algn="ctr"/>
            <a:r>
              <a:rPr lang="en-ZA" i="1" dirty="0" smtClean="0">
                <a:solidFill>
                  <a:srgbClr val="004821"/>
                </a:solidFill>
              </a:rPr>
              <a:t>But according to your hardness and your unrepentant heart you are treasuring up for yourself wrath in the day of wrath and revelation of the righteous judgment of Elohim, </a:t>
            </a:r>
            <a:r>
              <a:rPr lang="en-ZA" b="1" i="1" dirty="0" smtClean="0">
                <a:solidFill>
                  <a:srgbClr val="004821"/>
                </a:solidFill>
              </a:rPr>
              <a:t>(</a:t>
            </a:r>
            <a:r>
              <a:rPr lang="en-ZA" b="1" i="1" dirty="0" smtClean="0">
                <a:solidFill>
                  <a:srgbClr val="004821"/>
                </a:solidFill>
              </a:rPr>
              <a:t>Romans 2:5)</a:t>
            </a:r>
          </a:p>
          <a:p>
            <a:r>
              <a:rPr lang="en-ZA" b="1" dirty="0" smtClean="0"/>
              <a:t>NOTE: </a:t>
            </a:r>
            <a:r>
              <a:rPr lang="en-ZA" dirty="0" smtClean="0"/>
              <a:t>The </a:t>
            </a:r>
            <a:r>
              <a:rPr lang="en-ZA" dirty="0" smtClean="0"/>
              <a:t>Torah teaches us that we are to obey in what Elohim asks us to </a:t>
            </a:r>
            <a:r>
              <a:rPr lang="en-ZA" i="1" dirty="0" smtClean="0"/>
              <a:t>“get up and do” </a:t>
            </a:r>
            <a:r>
              <a:rPr lang="en-ZA" dirty="0" smtClean="0"/>
              <a:t>in this world, without looking at what others may or may not be 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GOD WILL EXACT PAYMENT</a:t>
            </a:r>
            <a:endParaRPr lang="en-ZA" dirty="0"/>
          </a:p>
        </p:txBody>
      </p:sp>
      <p:sp>
        <p:nvSpPr>
          <p:cNvPr id="3" name="Content Placeholder 2"/>
          <p:cNvSpPr>
            <a:spLocks noGrp="1"/>
          </p:cNvSpPr>
          <p:nvPr>
            <p:ph idx="1"/>
          </p:nvPr>
        </p:nvSpPr>
        <p:spPr/>
        <p:txBody>
          <a:bodyPr>
            <a:noAutofit/>
          </a:bodyPr>
          <a:lstStyle/>
          <a:p>
            <a:pPr>
              <a:lnSpc>
                <a:spcPts val="2100"/>
              </a:lnSpc>
            </a:pPr>
            <a:r>
              <a:rPr lang="en-ZA" i="1" dirty="0" smtClean="0">
                <a:solidFill>
                  <a:srgbClr val="C00000"/>
                </a:solidFill>
              </a:rPr>
              <a:t>In the words of the rabbis; "If you say, „What is in our hands to do? You punish the many because of the wicked thoughts of the individual… Surely no man knows what is in the hidden depths of his friend?‟ Elohim answers: „I do not punish you over what is concealed, which matters 'belong to </a:t>
            </a:r>
            <a:r>
              <a:rPr lang="en-ZA" i="1" dirty="0" err="1" smtClean="0">
                <a:solidFill>
                  <a:srgbClr val="C00000"/>
                </a:solidFill>
              </a:rPr>
              <a:t>HaShem</a:t>
            </a:r>
            <a:r>
              <a:rPr lang="en-ZA" i="1" dirty="0" smtClean="0">
                <a:solidFill>
                  <a:srgbClr val="C00000"/>
                </a:solidFill>
              </a:rPr>
              <a:t>‟. And, He will exact payment from that individual. It is what is revealed that belongs to us and our children -- to eradicate the evil from within us, and if justice is not carried out on them (for known wrong-doing) the many will suffer." </a:t>
            </a:r>
          </a:p>
          <a:p>
            <a:pPr>
              <a:lnSpc>
                <a:spcPts val="2100"/>
              </a:lnSpc>
            </a:pPr>
            <a:r>
              <a:rPr lang="en-ZA" dirty="0" smtClean="0"/>
              <a:t>One of the things we need to remember in these last days is that the Children of Israel never left </a:t>
            </a:r>
            <a:r>
              <a:rPr lang="en-ZA" dirty="0" err="1" smtClean="0"/>
              <a:t>Mitzrayim</a:t>
            </a:r>
            <a:r>
              <a:rPr lang="en-ZA" dirty="0" smtClean="0"/>
              <a:t> of their own accord. For many years they could have simply “got up and left”? They did nothing, life was pretty good. </a:t>
            </a:r>
          </a:p>
          <a:p>
            <a:pPr>
              <a:lnSpc>
                <a:spcPts val="2100"/>
              </a:lnSpc>
            </a:pPr>
            <a:r>
              <a:rPr lang="en-ZA" dirty="0" smtClean="0"/>
              <a:t>One day unable to leave, they were slaves in bitter bondage. They experienced the first three plagues brought on </a:t>
            </a:r>
            <a:r>
              <a:rPr lang="en-ZA" dirty="0" err="1" smtClean="0"/>
              <a:t>Mitzrayim</a:t>
            </a:r>
            <a:r>
              <a:rPr lang="en-ZA" dirty="0" smtClean="0"/>
              <a:t> by </a:t>
            </a:r>
            <a:r>
              <a:rPr lang="he-IL" dirty="0" smtClean="0"/>
              <a:t>יהוה</a:t>
            </a:r>
            <a:r>
              <a:rPr lang="en-ZA" dirty="0" smtClean="0"/>
              <a:t>, in order for them to see and fear Elohim. How are we any different, like our forefathers, we in exile. In fact, it’s only been relatively recently that we discovered that we’re in exile. We’ve established ourselves and our families here. </a:t>
            </a:r>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PROCESS OF RETURN</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We may want to go, eventually; but, our families don’t even think like we do. They’ll never leave. Maybe I’m called to stay behind and help them find a </a:t>
            </a:r>
            <a:r>
              <a:rPr lang="en-ZA" sz="2400" i="1" dirty="0" smtClean="0"/>
              <a:t>“safe zone”.  </a:t>
            </a:r>
            <a:r>
              <a:rPr lang="en-ZA" sz="2400" dirty="0" smtClean="0"/>
              <a:t>heard that there are </a:t>
            </a:r>
            <a:r>
              <a:rPr lang="en-ZA" sz="2400" i="1" dirty="0" smtClean="0"/>
              <a:t>“safe zones</a:t>
            </a:r>
            <a:r>
              <a:rPr lang="en-ZA" sz="2400" dirty="0" smtClean="0"/>
              <a:t>” all over the place, where folks can ride out the evil that lies ahead, until Mashiach gathers us back to the Land. He’s going to do it by some big miracle. However, that’s not what Scripture tells us. There’s a process in our awakening and returning to our inheritance. </a:t>
            </a:r>
          </a:p>
          <a:p>
            <a:pPr algn="ctr"/>
            <a:r>
              <a:rPr lang="en-ZA" sz="2400" i="1" dirty="0" smtClean="0">
                <a:solidFill>
                  <a:srgbClr val="004821"/>
                </a:solidFill>
              </a:rPr>
              <a:t>“And I shall bring you out from the peoples and gather you out of the lands where you are scattered, with a mighty hand, and with an outstretched arm, and with wrath poured out. “And I shall bring you into the wilderness of the peoples, and shall enter into judgment with you face to face there. “As I entered into judgment with your fathers in the wilderness of the land of </a:t>
            </a:r>
            <a:r>
              <a:rPr lang="en-ZA" sz="2400" i="1" dirty="0" err="1" smtClean="0">
                <a:solidFill>
                  <a:srgbClr val="004821"/>
                </a:solidFill>
              </a:rPr>
              <a:t>Mitsrayim</a:t>
            </a:r>
            <a:r>
              <a:rPr lang="en-ZA" sz="2400" i="1" dirty="0" smtClean="0">
                <a:solidFill>
                  <a:srgbClr val="004821"/>
                </a:solidFill>
              </a:rPr>
              <a:t>, so I shall enter into judgment with you,” declares the Master </a:t>
            </a:r>
            <a:r>
              <a:rPr lang="he-IL" sz="2400" i="1" dirty="0" smtClean="0">
                <a:solidFill>
                  <a:srgbClr val="004821"/>
                </a:solidFill>
              </a:rPr>
              <a:t>יהוה</a:t>
            </a:r>
            <a:r>
              <a:rPr lang="en-ZA" sz="2400" i="1" dirty="0" smtClean="0">
                <a:solidFill>
                  <a:srgbClr val="004821"/>
                </a:solidFill>
              </a:rPr>
              <a:t>. “And I shall make you pass under the rod, and shall bring you into the bond of the covenant, and purge the rebels from among you, and those who transgress against Me. From the land where they sojourn I bring them out, but they shall not come into the land of </a:t>
            </a:r>
            <a:r>
              <a:rPr lang="en-ZA" sz="2400" i="1" dirty="0" err="1" smtClean="0">
                <a:solidFill>
                  <a:srgbClr val="004821"/>
                </a:solidFill>
              </a:rPr>
              <a:t>Yisra’ĕl</a:t>
            </a:r>
            <a:r>
              <a:rPr lang="en-ZA" sz="2400" i="1" dirty="0" smtClean="0">
                <a:solidFill>
                  <a:srgbClr val="004821"/>
                </a:solidFill>
              </a:rPr>
              <a:t>. And you shall know that I am </a:t>
            </a:r>
            <a:r>
              <a:rPr lang="he-IL" sz="2400" i="1" dirty="0" smtClean="0">
                <a:solidFill>
                  <a:srgbClr val="004821"/>
                </a:solidFill>
              </a:rPr>
              <a:t>יהוה</a:t>
            </a:r>
            <a:r>
              <a:rPr lang="en-US" sz="2400" i="1" dirty="0" smtClean="0">
                <a:solidFill>
                  <a:srgbClr val="004821"/>
                </a:solidFill>
              </a:rPr>
              <a:t>. </a:t>
            </a:r>
            <a:r>
              <a:rPr lang="en-US" sz="2400" b="1" i="1" dirty="0" smtClean="0">
                <a:solidFill>
                  <a:srgbClr val="004821"/>
                </a:solidFill>
              </a:rPr>
              <a:t>(Ezekiel 20:34-38)</a:t>
            </a:r>
          </a:p>
          <a:p>
            <a:endParaRPr lang="en-US" dirty="0" smtClean="0"/>
          </a:p>
          <a:p>
            <a:endParaRPr lang="en-ZA" dirty="0" smtClean="0"/>
          </a:p>
          <a:p>
            <a:endParaRPr lang="en-ZA"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smtClean="0"/>
              <a:t>ANGER AND JEALOSY OF ADONAI</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it shall be, when he hears the words of this curse, that he should bless himself in his heart, saying, ‘I have peace though I walk in the stubbornness of my heart,’ in order to add drunkenness to thirst. “</a:t>
            </a:r>
            <a:r>
              <a:rPr lang="he-IL" i="1" dirty="0" smtClean="0">
                <a:solidFill>
                  <a:srgbClr val="004821"/>
                </a:solidFill>
              </a:rPr>
              <a:t>יהוה</a:t>
            </a:r>
            <a:r>
              <a:rPr lang="en-ZA" i="1" dirty="0" smtClean="0">
                <a:solidFill>
                  <a:srgbClr val="004821"/>
                </a:solidFill>
              </a:rPr>
              <a:t> would not forgive him, but rather, the displeasure of </a:t>
            </a:r>
            <a:r>
              <a:rPr lang="he-IL" i="1" dirty="0" smtClean="0">
                <a:solidFill>
                  <a:srgbClr val="004821"/>
                </a:solidFill>
              </a:rPr>
              <a:t>יהוה</a:t>
            </a:r>
            <a:r>
              <a:rPr lang="en-ZA" i="1" dirty="0" smtClean="0">
                <a:solidFill>
                  <a:srgbClr val="004821"/>
                </a:solidFill>
              </a:rPr>
              <a:t> and His jealousy shall burn against that man, and every curse that is written in this book shall settle on him, and </a:t>
            </a:r>
            <a:r>
              <a:rPr lang="he-IL" i="1" dirty="0" smtClean="0">
                <a:solidFill>
                  <a:srgbClr val="004821"/>
                </a:solidFill>
              </a:rPr>
              <a:t>יהוה</a:t>
            </a:r>
            <a:r>
              <a:rPr lang="en-ZA" i="1" dirty="0" smtClean="0">
                <a:solidFill>
                  <a:srgbClr val="004821"/>
                </a:solidFill>
              </a:rPr>
              <a:t> shall blot out his name from under the heavens. “And </a:t>
            </a:r>
            <a:r>
              <a:rPr lang="he-IL" i="1" dirty="0" smtClean="0">
                <a:solidFill>
                  <a:srgbClr val="004821"/>
                </a:solidFill>
              </a:rPr>
              <a:t>יהוה</a:t>
            </a:r>
            <a:r>
              <a:rPr lang="en-ZA" i="1" dirty="0" smtClean="0">
                <a:solidFill>
                  <a:srgbClr val="004821"/>
                </a:solidFill>
              </a:rPr>
              <a:t> shall separate him for evil, out of all the tribes of </a:t>
            </a:r>
            <a:r>
              <a:rPr lang="en-ZA" i="1" dirty="0" err="1" smtClean="0">
                <a:solidFill>
                  <a:srgbClr val="004821"/>
                </a:solidFill>
              </a:rPr>
              <a:t>Yisra’ĕl</a:t>
            </a:r>
            <a:r>
              <a:rPr lang="en-ZA" i="1" dirty="0" smtClean="0">
                <a:solidFill>
                  <a:srgbClr val="004821"/>
                </a:solidFill>
              </a:rPr>
              <a:t>, according to all the curses of the covenant that are written in this Book of the Torah. </a:t>
            </a:r>
            <a:r>
              <a:rPr lang="en-US" b="1" i="1" dirty="0" smtClean="0">
                <a:solidFill>
                  <a:srgbClr val="004821"/>
                </a:solidFill>
              </a:rPr>
              <a:t>(Deuteronomy 29:19-21)</a:t>
            </a:r>
          </a:p>
          <a:p>
            <a:r>
              <a:rPr lang="en-ZA" dirty="0" smtClean="0"/>
              <a:t>Revelation confirm this:</a:t>
            </a:r>
          </a:p>
          <a:p>
            <a:pPr algn="ctr"/>
            <a:r>
              <a:rPr lang="en-ZA" i="1" dirty="0" smtClean="0">
                <a:solidFill>
                  <a:srgbClr val="004821"/>
                </a:solidFill>
              </a:rPr>
              <a:t>And I saw the dead, small and great, standing before the throne, and books were opened. And another book was opened, which is the Book of Life. And the dead were judged from what was written in the books, according to their works. </a:t>
            </a:r>
            <a:r>
              <a:rPr lang="en-ZA" b="1" i="1" dirty="0" smtClean="0">
                <a:solidFill>
                  <a:srgbClr val="004821"/>
                </a:solidFill>
              </a:rPr>
              <a:t>(</a:t>
            </a:r>
            <a:r>
              <a:rPr lang="en-ZA" b="1" i="1" dirty="0" smtClean="0">
                <a:solidFill>
                  <a:srgbClr val="004821"/>
                </a:solidFill>
              </a:rPr>
              <a:t>Revelation 20:12)</a:t>
            </a:r>
          </a:p>
          <a:p>
            <a:endParaRPr lang="en-ZA" dirty="0" smtClean="0"/>
          </a:p>
          <a:p>
            <a:endParaRPr lang="en-ZA"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NEXT GENERATION</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the generation to come of your children who rise up after you, and the foreigner who comes from a far land, shall say when they see the plagues of that land and the sicknesses which </a:t>
            </a:r>
            <a:r>
              <a:rPr lang="he-IL" i="1" dirty="0" smtClean="0">
                <a:solidFill>
                  <a:srgbClr val="004821"/>
                </a:solidFill>
              </a:rPr>
              <a:t>יהוה</a:t>
            </a:r>
            <a:r>
              <a:rPr lang="en-ZA" i="1" dirty="0" smtClean="0">
                <a:solidFill>
                  <a:srgbClr val="004821"/>
                </a:solidFill>
              </a:rPr>
              <a:t> has sent into it: ‘All its land is sulphur, salt, and burning; it is not sown, nor does it bear, nor does any grass grow there, like the overthrow of </a:t>
            </a:r>
            <a:r>
              <a:rPr lang="en-ZA" i="1" dirty="0" err="1" smtClean="0">
                <a:solidFill>
                  <a:srgbClr val="004821"/>
                </a:solidFill>
              </a:rPr>
              <a:t>Seḏom</a:t>
            </a:r>
            <a:r>
              <a:rPr lang="en-ZA" i="1" dirty="0" smtClean="0">
                <a:solidFill>
                  <a:srgbClr val="004821"/>
                </a:solidFill>
              </a:rPr>
              <a:t> and </a:t>
            </a:r>
            <a:r>
              <a:rPr lang="en-ZA" i="1" dirty="0" err="1" smtClean="0">
                <a:solidFill>
                  <a:srgbClr val="004821"/>
                </a:solidFill>
              </a:rPr>
              <a:t>Amorah</a:t>
            </a:r>
            <a:r>
              <a:rPr lang="en-ZA" i="1" dirty="0" smtClean="0">
                <a:solidFill>
                  <a:srgbClr val="004821"/>
                </a:solidFill>
              </a:rPr>
              <a:t>, </a:t>
            </a:r>
            <a:r>
              <a:rPr lang="en-ZA" i="1" dirty="0" err="1" smtClean="0">
                <a:solidFill>
                  <a:srgbClr val="004821"/>
                </a:solidFill>
              </a:rPr>
              <a:t>Aḏmah</a:t>
            </a:r>
            <a:r>
              <a:rPr lang="en-ZA" i="1" dirty="0" smtClean="0">
                <a:solidFill>
                  <a:srgbClr val="004821"/>
                </a:solidFill>
              </a:rPr>
              <a:t> and </a:t>
            </a:r>
            <a:r>
              <a:rPr lang="en-ZA" i="1" dirty="0" err="1" smtClean="0">
                <a:solidFill>
                  <a:srgbClr val="004821"/>
                </a:solidFill>
              </a:rPr>
              <a:t>Tseḇoyim</a:t>
            </a:r>
            <a:r>
              <a:rPr lang="en-ZA" i="1" dirty="0" smtClean="0">
                <a:solidFill>
                  <a:srgbClr val="004821"/>
                </a:solidFill>
              </a:rPr>
              <a:t>, which </a:t>
            </a:r>
            <a:r>
              <a:rPr lang="he-IL" i="1" dirty="0" smtClean="0">
                <a:solidFill>
                  <a:srgbClr val="004821"/>
                </a:solidFill>
              </a:rPr>
              <a:t>יהוה</a:t>
            </a:r>
            <a:r>
              <a:rPr lang="en-ZA" i="1" dirty="0" smtClean="0">
                <a:solidFill>
                  <a:srgbClr val="004821"/>
                </a:solidFill>
              </a:rPr>
              <a:t> overthrew in His displeasure and His wrath.’ “And all nations shall say, ‘Why has </a:t>
            </a:r>
            <a:r>
              <a:rPr lang="he-IL" i="1" dirty="0" smtClean="0">
                <a:solidFill>
                  <a:srgbClr val="004821"/>
                </a:solidFill>
              </a:rPr>
              <a:t>יהוה</a:t>
            </a:r>
            <a:r>
              <a:rPr lang="en-ZA" i="1" dirty="0" smtClean="0">
                <a:solidFill>
                  <a:srgbClr val="004821"/>
                </a:solidFill>
              </a:rPr>
              <a:t> done so to this land? What does the heat of this great displeasure mean?’ “And it shall be said, ‘Because they have forsaken the covenant of </a:t>
            </a:r>
            <a:r>
              <a:rPr lang="he-IL" i="1" dirty="0" smtClean="0">
                <a:solidFill>
                  <a:srgbClr val="004821"/>
                </a:solidFill>
              </a:rPr>
              <a:t>יהוה</a:t>
            </a:r>
            <a:r>
              <a:rPr lang="en-ZA" i="1" dirty="0" smtClean="0">
                <a:solidFill>
                  <a:srgbClr val="004821"/>
                </a:solidFill>
              </a:rPr>
              <a:t> Elohim of their fathers, which He made with them when He brought them out of the land of </a:t>
            </a:r>
            <a:r>
              <a:rPr lang="en-ZA" i="1" dirty="0" err="1" smtClean="0">
                <a:solidFill>
                  <a:srgbClr val="004821"/>
                </a:solidFill>
              </a:rPr>
              <a:t>Mitsrayim</a:t>
            </a:r>
            <a:r>
              <a:rPr lang="en-ZA" b="1" i="1" dirty="0" smtClean="0">
                <a:solidFill>
                  <a:srgbClr val="004821"/>
                </a:solidFill>
              </a:rPr>
              <a:t>. </a:t>
            </a:r>
            <a:r>
              <a:rPr lang="en-US" b="1" i="1" dirty="0" smtClean="0">
                <a:solidFill>
                  <a:srgbClr val="004821"/>
                </a:solidFill>
              </a:rPr>
              <a:t>(Deuteronomy 29:22-25)</a:t>
            </a:r>
          </a:p>
          <a:p>
            <a:pPr>
              <a:lnSpc>
                <a:spcPts val="2300"/>
              </a:lnSpc>
            </a:pPr>
            <a:r>
              <a:rPr lang="en-ZA" dirty="0" smtClean="0"/>
              <a:t>The term </a:t>
            </a:r>
            <a:r>
              <a:rPr lang="en-ZA" i="1" dirty="0" smtClean="0"/>
              <a:t>“generation to come” </a:t>
            </a:r>
            <a:r>
              <a:rPr lang="en-ZA" dirty="0" smtClean="0"/>
              <a:t>is in Hebrew, </a:t>
            </a:r>
            <a:r>
              <a:rPr lang="en-ZA" i="1" dirty="0" smtClean="0"/>
              <a:t>“</a:t>
            </a:r>
            <a:r>
              <a:rPr lang="en-ZA" i="1" dirty="0" err="1" smtClean="0"/>
              <a:t>dowr</a:t>
            </a:r>
            <a:r>
              <a:rPr lang="en-ZA" i="1" dirty="0" smtClean="0"/>
              <a:t> </a:t>
            </a:r>
            <a:r>
              <a:rPr lang="en-ZA" i="1" dirty="0" err="1" smtClean="0"/>
              <a:t>acharown</a:t>
            </a:r>
            <a:r>
              <a:rPr lang="en-ZA" i="1" dirty="0" smtClean="0"/>
              <a:t>” </a:t>
            </a:r>
            <a:r>
              <a:rPr lang="en-ZA" dirty="0" smtClean="0"/>
              <a:t>which translates literally as </a:t>
            </a:r>
            <a:r>
              <a:rPr lang="en-ZA" i="1" dirty="0" smtClean="0"/>
              <a:t>“the generation that is last”. </a:t>
            </a:r>
            <a:r>
              <a:rPr lang="en-ZA" dirty="0" smtClean="0"/>
              <a:t>These verses are indeed to the last generation. This is the generation that faces the curses and consequences of centuries of abandoning of the Covenant, the anger and concealment of </a:t>
            </a:r>
            <a:r>
              <a:rPr lang="he-IL" dirty="0" smtClean="0"/>
              <a:t>יהוה</a:t>
            </a:r>
            <a:r>
              <a:rPr lang="en-ZA" dirty="0" smtClean="0"/>
              <a:t>’s Face and the many judgments and evils. </a:t>
            </a:r>
          </a:p>
          <a:p>
            <a:pPr>
              <a:lnSpc>
                <a:spcPts val="2300"/>
              </a:lnSpc>
            </a:pPr>
            <a:endParaRPr lang="en-ZA" dirty="0" smtClean="0"/>
          </a:p>
          <a:p>
            <a:pPr>
              <a:lnSpc>
                <a:spcPts val="2300"/>
              </a:lnSpc>
            </a:pPr>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SEEING WHAT MOSES SAW</a:t>
            </a:r>
            <a:endParaRPr lang="en-ZA" dirty="0"/>
          </a:p>
        </p:txBody>
      </p:sp>
      <p:sp>
        <p:nvSpPr>
          <p:cNvPr id="3" name="Content Placeholder 2"/>
          <p:cNvSpPr>
            <a:spLocks noGrp="1"/>
          </p:cNvSpPr>
          <p:nvPr>
            <p:ph idx="1"/>
          </p:nvPr>
        </p:nvSpPr>
        <p:spPr/>
        <p:txBody>
          <a:bodyPr>
            <a:normAutofit/>
          </a:bodyPr>
          <a:lstStyle/>
          <a:p>
            <a:r>
              <a:rPr lang="en-ZA" dirty="0" smtClean="0"/>
              <a:t>The </a:t>
            </a:r>
            <a:r>
              <a:rPr lang="en-ZA" i="1" dirty="0" smtClean="0"/>
              <a:t>“last generation” </a:t>
            </a:r>
            <a:r>
              <a:rPr lang="en-ZA" dirty="0" smtClean="0"/>
              <a:t>will see what the plagues and judgments for idolatry have done to this land. They will see the picture Moshe speaks of with even more contrast and clarity. This is the generation, that we’ll see in a bit, that will say in </a:t>
            </a:r>
            <a:r>
              <a:rPr lang="en-ZA" b="1" i="1" dirty="0" smtClean="0">
                <a:solidFill>
                  <a:srgbClr val="004821"/>
                </a:solidFill>
              </a:rPr>
              <a:t>Deuteronomy 31:17; </a:t>
            </a:r>
            <a:r>
              <a:rPr lang="en-ZA" i="1" dirty="0" smtClean="0">
                <a:solidFill>
                  <a:srgbClr val="004821"/>
                </a:solidFill>
              </a:rPr>
              <a:t>“Is it not because our Elohim is not in our midst that these evils have come upon us?” </a:t>
            </a:r>
          </a:p>
          <a:p>
            <a:r>
              <a:rPr lang="en-ZA" dirty="0" smtClean="0"/>
              <a:t>Now, since </a:t>
            </a:r>
            <a:r>
              <a:rPr lang="en-ZA" dirty="0" err="1" smtClean="0"/>
              <a:t>Yehudah</a:t>
            </a:r>
            <a:r>
              <a:rPr lang="en-ZA" dirty="0" smtClean="0"/>
              <a:t> has returned, a fair portion has begun to truly blossom and beauty has begun to return to Israel. Those standing at the end of time are in a position to look over the entire span of history all the way back to the beginning. Then they can testify that everything foretold thousands of years ago in these Torah portions, including the loss of the Land, the tribulations of exile, the "</a:t>
            </a:r>
            <a:r>
              <a:rPr lang="en-ZA" i="1" dirty="0" smtClean="0"/>
              <a:t>hiding" </a:t>
            </a:r>
            <a:r>
              <a:rPr lang="en-ZA" dirty="0" smtClean="0"/>
              <a:t>of </a:t>
            </a:r>
            <a:r>
              <a:rPr lang="he-IL" dirty="0" smtClean="0"/>
              <a:t>יהוה</a:t>
            </a:r>
            <a:r>
              <a:rPr lang="en-ZA" dirty="0" smtClean="0"/>
              <a:t>’s </a:t>
            </a:r>
            <a:r>
              <a:rPr lang="en-ZA" dirty="0" smtClean="0"/>
              <a:t>Face from the world, the return to the Land and the </a:t>
            </a:r>
            <a:r>
              <a:rPr lang="en-ZA" dirty="0" err="1" smtClean="0"/>
              <a:t>teshuva</a:t>
            </a:r>
            <a:r>
              <a:rPr lang="en-ZA" dirty="0" smtClean="0"/>
              <a:t> of today, have all come, or are coming, to pass. </a:t>
            </a:r>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JACOB’S TROUBLE</a:t>
            </a:r>
            <a:endParaRPr lang="en-ZA" dirty="0"/>
          </a:p>
        </p:txBody>
      </p:sp>
      <p:sp>
        <p:nvSpPr>
          <p:cNvPr id="3" name="Content Placeholder 2"/>
          <p:cNvSpPr>
            <a:spLocks noGrp="1"/>
          </p:cNvSpPr>
          <p:nvPr>
            <p:ph idx="1"/>
          </p:nvPr>
        </p:nvSpPr>
        <p:spPr/>
        <p:txBody>
          <a:bodyPr>
            <a:normAutofit/>
          </a:bodyPr>
          <a:lstStyle/>
          <a:p>
            <a:r>
              <a:rPr lang="en-ZA" dirty="0" smtClean="0"/>
              <a:t>In this </a:t>
            </a:r>
            <a:r>
              <a:rPr lang="en-ZA" i="1" dirty="0" smtClean="0"/>
              <a:t>“last generation” </a:t>
            </a:r>
            <a:r>
              <a:rPr lang="en-ZA" dirty="0" smtClean="0"/>
              <a:t>Yah will use a time of distress known as </a:t>
            </a:r>
            <a:r>
              <a:rPr lang="en-ZA" i="1" dirty="0" smtClean="0"/>
              <a:t>“</a:t>
            </a:r>
            <a:r>
              <a:rPr lang="en-ZA" i="1" dirty="0" err="1" smtClean="0"/>
              <a:t>Ya’aqob’s</a:t>
            </a:r>
            <a:r>
              <a:rPr lang="en-ZA" i="1" dirty="0" smtClean="0"/>
              <a:t> </a:t>
            </a:r>
            <a:r>
              <a:rPr lang="en-ZA" i="1" dirty="0" smtClean="0"/>
              <a:t>Trouble” </a:t>
            </a:r>
            <a:r>
              <a:rPr lang="en-ZA" dirty="0" smtClean="0"/>
              <a:t>to bring about judgment on the nations and governments; and the </a:t>
            </a:r>
            <a:r>
              <a:rPr lang="en-ZA" dirty="0" smtClean="0"/>
              <a:t>re-gathering </a:t>
            </a:r>
            <a:r>
              <a:rPr lang="en-ZA" dirty="0" smtClean="0"/>
              <a:t>of the exiles to the mountains of Israel. We’ve seen that there is a lot of fear out there regarding what’s about to take place; and, rightly so. It’s called </a:t>
            </a:r>
            <a:r>
              <a:rPr lang="en-ZA" dirty="0" err="1" smtClean="0"/>
              <a:t>Ya’aqob’s</a:t>
            </a:r>
            <a:r>
              <a:rPr lang="en-ZA" dirty="0" smtClean="0"/>
              <a:t> Trouble for a reason...... and we’re </a:t>
            </a:r>
            <a:r>
              <a:rPr lang="en-ZA" dirty="0" err="1" smtClean="0"/>
              <a:t>Ya’aqob</a:t>
            </a:r>
            <a:r>
              <a:rPr lang="en-ZA" dirty="0" smtClean="0"/>
              <a:t>. </a:t>
            </a:r>
          </a:p>
          <a:p>
            <a:pPr algn="ctr"/>
            <a:r>
              <a:rPr lang="en-ZA" b="1" dirty="0" smtClean="0">
                <a:solidFill>
                  <a:srgbClr val="002060"/>
                </a:solidFill>
              </a:rPr>
              <a:t>Will </a:t>
            </a:r>
            <a:r>
              <a:rPr lang="he-IL" b="1" dirty="0" smtClean="0">
                <a:solidFill>
                  <a:srgbClr val="002060"/>
                </a:solidFill>
              </a:rPr>
              <a:t>יהוה</a:t>
            </a:r>
            <a:r>
              <a:rPr lang="en-ZA" b="1" dirty="0" smtClean="0">
                <a:solidFill>
                  <a:srgbClr val="002060"/>
                </a:solidFill>
              </a:rPr>
              <a:t> </a:t>
            </a:r>
            <a:r>
              <a:rPr lang="en-ZA" b="1" dirty="0" smtClean="0">
                <a:solidFill>
                  <a:srgbClr val="002060"/>
                </a:solidFill>
              </a:rPr>
              <a:t>judge the righteous along with the wicked? </a:t>
            </a:r>
            <a:endParaRPr lang="en-ZA" b="1" dirty="0" smtClean="0">
              <a:solidFill>
                <a:srgbClr val="002060"/>
              </a:solidFill>
            </a:endParaRPr>
          </a:p>
          <a:p>
            <a:r>
              <a:rPr lang="en-ZA" dirty="0" smtClean="0"/>
              <a:t>Did </a:t>
            </a:r>
            <a:r>
              <a:rPr lang="he-IL" dirty="0" smtClean="0"/>
              <a:t>יהוה</a:t>
            </a:r>
            <a:r>
              <a:rPr lang="en-ZA" dirty="0" smtClean="0"/>
              <a:t> </a:t>
            </a:r>
            <a:r>
              <a:rPr lang="en-ZA" dirty="0" smtClean="0"/>
              <a:t>kill Lot? </a:t>
            </a:r>
            <a:endParaRPr lang="en-ZA" dirty="0" smtClean="0"/>
          </a:p>
          <a:p>
            <a:r>
              <a:rPr lang="en-ZA" dirty="0" smtClean="0"/>
              <a:t>No</a:t>
            </a:r>
            <a:r>
              <a:rPr lang="en-ZA" dirty="0" smtClean="0"/>
              <a:t>, He delivered him and two of his daughters. It was his wife who was concerned about what, or who, she left behind; and, as a result, she died. The question for us is, </a:t>
            </a:r>
            <a:r>
              <a:rPr lang="en-ZA" i="1" dirty="0" smtClean="0"/>
              <a:t>“Do we go and come out of the world like </a:t>
            </a:r>
            <a:r>
              <a:rPr lang="en-ZA" i="1" dirty="0" smtClean="0"/>
              <a:t>Abraham, </a:t>
            </a:r>
            <a:r>
              <a:rPr lang="en-ZA" i="1" dirty="0" smtClean="0"/>
              <a:t>without haste and with all our stuff; or, do we flee as Lot did, and maybe lose some loved ones</a:t>
            </a:r>
            <a:r>
              <a:rPr lang="en-ZA" i="1" dirty="0" smtClean="0"/>
              <a:t>?”</a:t>
            </a:r>
            <a:endParaRPr lang="en-ZA" i="1"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RETURN AND RESTORE</a:t>
            </a:r>
            <a:endParaRPr lang="en-ZA" dirty="0"/>
          </a:p>
        </p:txBody>
      </p:sp>
      <p:sp>
        <p:nvSpPr>
          <p:cNvPr id="3" name="Content Placeholder 2"/>
          <p:cNvSpPr>
            <a:spLocks noGrp="1"/>
          </p:cNvSpPr>
          <p:nvPr>
            <p:ph idx="1"/>
          </p:nvPr>
        </p:nvSpPr>
        <p:spPr/>
        <p:txBody>
          <a:bodyPr/>
          <a:lstStyle/>
          <a:p>
            <a:r>
              <a:rPr lang="en-ZA" dirty="0" smtClean="0"/>
              <a:t>The </a:t>
            </a:r>
            <a:r>
              <a:rPr lang="en-ZA" dirty="0" smtClean="0"/>
              <a:t>Torah portion that we are reading this week, </a:t>
            </a:r>
            <a:r>
              <a:rPr lang="en-ZA" dirty="0" err="1" smtClean="0"/>
              <a:t>Nitzavim</a:t>
            </a:r>
            <a:r>
              <a:rPr lang="en-ZA" dirty="0" smtClean="0"/>
              <a:t>, </a:t>
            </a:r>
            <a:r>
              <a:rPr lang="en-ZA" dirty="0" smtClean="0"/>
              <a:t>is always read on the Shabbat before Yom </a:t>
            </a:r>
            <a:r>
              <a:rPr lang="en-ZA" dirty="0" err="1" smtClean="0"/>
              <a:t>Teruah</a:t>
            </a:r>
            <a:r>
              <a:rPr lang="en-ZA" dirty="0" smtClean="0"/>
              <a:t> (Feast of Trumpets, Rosh </a:t>
            </a:r>
            <a:r>
              <a:rPr lang="en-ZA" dirty="0" err="1" smtClean="0"/>
              <a:t>HaShanah</a:t>
            </a:r>
            <a:r>
              <a:rPr lang="en-ZA" dirty="0" smtClean="0"/>
              <a:t>) according to the traditional torah cycle. When </a:t>
            </a:r>
            <a:r>
              <a:rPr lang="en-ZA" dirty="0" smtClean="0"/>
              <a:t>our thoughts should be directed towards repentance or </a:t>
            </a:r>
            <a:r>
              <a:rPr lang="en-ZA" dirty="0" err="1" smtClean="0"/>
              <a:t>teshuvah</a:t>
            </a:r>
            <a:r>
              <a:rPr lang="en-ZA" dirty="0" smtClean="0"/>
              <a:t> </a:t>
            </a:r>
            <a:r>
              <a:rPr lang="en-ZA" dirty="0" smtClean="0"/>
              <a:t>. </a:t>
            </a:r>
          </a:p>
          <a:p>
            <a:r>
              <a:rPr lang="en-ZA" dirty="0" smtClean="0"/>
              <a:t>The </a:t>
            </a:r>
            <a:r>
              <a:rPr lang="en-ZA" dirty="0" smtClean="0"/>
              <a:t>root </a:t>
            </a:r>
            <a:r>
              <a:rPr lang="en-ZA" dirty="0" smtClean="0"/>
              <a:t>of </a:t>
            </a:r>
            <a:r>
              <a:rPr lang="en-ZA" dirty="0" err="1" smtClean="0"/>
              <a:t>teshuvah</a:t>
            </a:r>
            <a:r>
              <a:rPr lang="en-ZA" dirty="0" smtClean="0"/>
              <a:t> </a:t>
            </a:r>
            <a:r>
              <a:rPr lang="en-ZA" dirty="0" smtClean="0"/>
              <a:t>is </a:t>
            </a:r>
            <a:r>
              <a:rPr lang="en-ZA" dirty="0" err="1" smtClean="0"/>
              <a:t>shuv</a:t>
            </a:r>
            <a:r>
              <a:rPr lang="en-ZA" dirty="0" smtClean="0"/>
              <a:t> </a:t>
            </a:r>
            <a:r>
              <a:rPr lang="en-ZA" dirty="0" smtClean="0"/>
              <a:t>meaning </a:t>
            </a:r>
            <a:r>
              <a:rPr lang="en-ZA" dirty="0" smtClean="0"/>
              <a:t>to “</a:t>
            </a:r>
            <a:r>
              <a:rPr lang="en-ZA" i="1" dirty="0" smtClean="0"/>
              <a:t>return” or “restore</a:t>
            </a:r>
            <a:r>
              <a:rPr lang="en-ZA" dirty="0" smtClean="0"/>
              <a:t>”. </a:t>
            </a:r>
            <a:r>
              <a:rPr lang="en-ZA" dirty="0" err="1" smtClean="0"/>
              <a:t>Shuv</a:t>
            </a:r>
            <a:r>
              <a:rPr lang="en-ZA" dirty="0" smtClean="0"/>
              <a:t> </a:t>
            </a:r>
            <a:r>
              <a:rPr lang="en-ZA" dirty="0" smtClean="0"/>
              <a:t>is </a:t>
            </a:r>
            <a:r>
              <a:rPr lang="en-ZA" dirty="0" smtClean="0"/>
              <a:t>the topic of </a:t>
            </a:r>
            <a:r>
              <a:rPr lang="en-ZA" dirty="0" err="1" smtClean="0"/>
              <a:t>Devarim</a:t>
            </a:r>
            <a:r>
              <a:rPr lang="en-ZA" dirty="0" smtClean="0"/>
              <a:t> 30:1-10 </a:t>
            </a:r>
            <a:r>
              <a:rPr lang="en-ZA" dirty="0" smtClean="0"/>
              <a:t>and is found in one form or another seven times (underlined). Also notice the </a:t>
            </a:r>
            <a:r>
              <a:rPr lang="en-ZA" dirty="0" smtClean="0"/>
              <a:t>numerous references </a:t>
            </a:r>
            <a:r>
              <a:rPr lang="en-ZA" dirty="0" smtClean="0"/>
              <a:t>to the </a:t>
            </a:r>
            <a:r>
              <a:rPr lang="en-ZA" i="1" dirty="0" smtClean="0"/>
              <a:t>“heart”:</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 OF RETURN</a:t>
            </a:r>
            <a:endParaRPr lang="en-ZA" dirty="0"/>
          </a:p>
        </p:txBody>
      </p:sp>
      <p:sp>
        <p:nvSpPr>
          <p:cNvPr id="3" name="Content Placeholder 2"/>
          <p:cNvSpPr>
            <a:spLocks noGrp="1"/>
          </p:cNvSpPr>
          <p:nvPr>
            <p:ph idx="1"/>
          </p:nvPr>
        </p:nvSpPr>
        <p:spPr/>
        <p:txBody>
          <a:bodyPr>
            <a:normAutofit fontScale="92500"/>
          </a:bodyPr>
          <a:lstStyle/>
          <a:p>
            <a:pPr algn="ctr"/>
            <a:r>
              <a:rPr lang="en-ZA" sz="2400" i="1" dirty="0" smtClean="0">
                <a:solidFill>
                  <a:srgbClr val="004821"/>
                </a:solidFill>
              </a:rPr>
              <a:t>“And it shall be, when all these words come upon you, the blessing and the curse which I have set before you, and you shall </a:t>
            </a:r>
            <a:r>
              <a:rPr lang="en-ZA" sz="2400" b="1" i="1" dirty="0" smtClean="0">
                <a:solidFill>
                  <a:srgbClr val="004821"/>
                </a:solidFill>
              </a:rPr>
              <a:t>bring them back to your heart </a:t>
            </a:r>
            <a:r>
              <a:rPr lang="en-ZA" sz="2400" i="1" dirty="0" smtClean="0">
                <a:solidFill>
                  <a:srgbClr val="004821"/>
                </a:solidFill>
              </a:rPr>
              <a:t>among all the gentiles where </a:t>
            </a:r>
            <a:r>
              <a:rPr lang="he-IL" sz="2400" i="1" dirty="0" smtClean="0">
                <a:solidFill>
                  <a:srgbClr val="004821"/>
                </a:solidFill>
              </a:rPr>
              <a:t>יהוה</a:t>
            </a:r>
            <a:r>
              <a:rPr lang="en-ZA" sz="2400" i="1" dirty="0" smtClean="0">
                <a:solidFill>
                  <a:srgbClr val="004821"/>
                </a:solidFill>
              </a:rPr>
              <a:t> your Elohim drives you, and </a:t>
            </a:r>
            <a:r>
              <a:rPr lang="en-ZA" sz="2400" b="1" i="1" dirty="0" smtClean="0">
                <a:solidFill>
                  <a:srgbClr val="004821"/>
                </a:solidFill>
              </a:rPr>
              <a:t>shall turn back to </a:t>
            </a:r>
            <a:r>
              <a:rPr lang="he-IL" sz="2400" b="1" i="1" dirty="0" smtClean="0">
                <a:solidFill>
                  <a:srgbClr val="004821"/>
                </a:solidFill>
              </a:rPr>
              <a:t>יהוה</a:t>
            </a:r>
            <a:r>
              <a:rPr lang="en-ZA" sz="2400" i="1" dirty="0" smtClean="0">
                <a:solidFill>
                  <a:srgbClr val="004821"/>
                </a:solidFill>
              </a:rPr>
              <a:t> your Elohim and obey His voice, according to all that I command you today, with </a:t>
            </a:r>
            <a:r>
              <a:rPr lang="en-ZA" sz="2400" b="1" i="1" dirty="0" smtClean="0">
                <a:solidFill>
                  <a:srgbClr val="004821"/>
                </a:solidFill>
              </a:rPr>
              <a:t>all your heart </a:t>
            </a:r>
            <a:r>
              <a:rPr lang="en-ZA" sz="2400" i="1" dirty="0" smtClean="0">
                <a:solidFill>
                  <a:srgbClr val="004821"/>
                </a:solidFill>
              </a:rPr>
              <a:t>and with all your being, you and your children, then </a:t>
            </a:r>
            <a:r>
              <a:rPr lang="he-IL" sz="2400" i="1" dirty="0" smtClean="0">
                <a:solidFill>
                  <a:srgbClr val="004821"/>
                </a:solidFill>
              </a:rPr>
              <a:t>יהוה</a:t>
            </a:r>
            <a:r>
              <a:rPr lang="en-ZA" sz="2400" i="1" dirty="0" smtClean="0">
                <a:solidFill>
                  <a:srgbClr val="004821"/>
                </a:solidFill>
              </a:rPr>
              <a:t> your Elohim </a:t>
            </a:r>
            <a:r>
              <a:rPr lang="en-ZA" sz="2400" b="1" i="1" dirty="0" smtClean="0">
                <a:solidFill>
                  <a:srgbClr val="004821"/>
                </a:solidFill>
              </a:rPr>
              <a:t>shall turn back your captivity, </a:t>
            </a:r>
            <a:r>
              <a:rPr lang="en-ZA" sz="2400" i="1" dirty="0" smtClean="0">
                <a:solidFill>
                  <a:srgbClr val="004821"/>
                </a:solidFill>
              </a:rPr>
              <a:t>and shall have compassion on you, and He shall turn back and </a:t>
            </a:r>
            <a:r>
              <a:rPr lang="en-ZA" sz="2400" b="1" i="1" dirty="0" smtClean="0">
                <a:solidFill>
                  <a:srgbClr val="004821"/>
                </a:solidFill>
              </a:rPr>
              <a:t>gather you </a:t>
            </a:r>
            <a:r>
              <a:rPr lang="en-ZA" sz="2400" i="1" dirty="0" smtClean="0">
                <a:solidFill>
                  <a:srgbClr val="004821"/>
                </a:solidFill>
              </a:rPr>
              <a:t>from all the peoples where </a:t>
            </a:r>
            <a:r>
              <a:rPr lang="he-IL" sz="2400" i="1" dirty="0" smtClean="0">
                <a:solidFill>
                  <a:srgbClr val="004821"/>
                </a:solidFill>
              </a:rPr>
              <a:t>יהוה</a:t>
            </a:r>
            <a:r>
              <a:rPr lang="en-ZA" sz="2400" i="1" dirty="0" smtClean="0">
                <a:solidFill>
                  <a:srgbClr val="004821"/>
                </a:solidFill>
              </a:rPr>
              <a:t> your Elohim has scattered you. “If any of you are driven out to the farthest parts under the heavens, from there </a:t>
            </a:r>
            <a:r>
              <a:rPr lang="he-IL" sz="2400" i="1" dirty="0" smtClean="0">
                <a:solidFill>
                  <a:srgbClr val="004821"/>
                </a:solidFill>
              </a:rPr>
              <a:t>יהוה</a:t>
            </a:r>
            <a:r>
              <a:rPr lang="en-ZA" sz="2400" i="1" dirty="0" smtClean="0">
                <a:solidFill>
                  <a:srgbClr val="004821"/>
                </a:solidFill>
              </a:rPr>
              <a:t> your Elohim does </a:t>
            </a:r>
            <a:r>
              <a:rPr lang="en-ZA" sz="2400" b="1" i="1" dirty="0" smtClean="0">
                <a:solidFill>
                  <a:srgbClr val="004821"/>
                </a:solidFill>
              </a:rPr>
              <a:t>gather you</a:t>
            </a:r>
            <a:r>
              <a:rPr lang="en-ZA" sz="2400" i="1" dirty="0" smtClean="0">
                <a:solidFill>
                  <a:srgbClr val="004821"/>
                </a:solidFill>
              </a:rPr>
              <a:t>, and from there He does take you. “And </a:t>
            </a:r>
            <a:r>
              <a:rPr lang="he-IL" sz="2400" i="1" dirty="0" smtClean="0">
                <a:solidFill>
                  <a:srgbClr val="004821"/>
                </a:solidFill>
              </a:rPr>
              <a:t>יהוה</a:t>
            </a:r>
            <a:r>
              <a:rPr lang="en-ZA" sz="2400" i="1" dirty="0" smtClean="0">
                <a:solidFill>
                  <a:srgbClr val="004821"/>
                </a:solidFill>
              </a:rPr>
              <a:t> your Elohim shall bring you to the land which your fathers possessed, and you shall possess it. And He shall do good to you, and increase you more than your fathers. </a:t>
            </a:r>
          </a:p>
          <a:p>
            <a:pPr algn="ctr"/>
            <a:r>
              <a:rPr lang="en-US" sz="2400" b="1" i="1" dirty="0" smtClean="0">
                <a:solidFill>
                  <a:srgbClr val="004821"/>
                </a:solidFill>
              </a:rPr>
              <a:t>(Deuteronomy 30:1-5)</a:t>
            </a:r>
          </a:p>
          <a:p>
            <a:endParaRPr lang="en-US" sz="2400" dirty="0" smtClean="0"/>
          </a:p>
          <a:p>
            <a:pPr algn="ctr"/>
            <a:endParaRPr lang="en-ZA" i="1" dirty="0" smtClean="0">
              <a:solidFill>
                <a:srgbClr val="004821"/>
              </a:solidFill>
            </a:endParaRPr>
          </a:p>
          <a:p>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 OF RETURN</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your Elohim shall </a:t>
            </a:r>
            <a:r>
              <a:rPr lang="en-ZA" b="1" i="1" dirty="0" smtClean="0">
                <a:solidFill>
                  <a:srgbClr val="004821"/>
                </a:solidFill>
              </a:rPr>
              <a:t>circumcise your heart and the heart of your seed, </a:t>
            </a:r>
            <a:r>
              <a:rPr lang="en-ZA" i="1" dirty="0" smtClean="0">
                <a:solidFill>
                  <a:srgbClr val="004821"/>
                </a:solidFill>
              </a:rPr>
              <a:t>to love </a:t>
            </a:r>
            <a:r>
              <a:rPr lang="he-IL" i="1" dirty="0" smtClean="0">
                <a:solidFill>
                  <a:srgbClr val="004821"/>
                </a:solidFill>
              </a:rPr>
              <a:t>יהוה</a:t>
            </a:r>
            <a:r>
              <a:rPr lang="en-ZA" i="1" dirty="0" smtClean="0">
                <a:solidFill>
                  <a:srgbClr val="004821"/>
                </a:solidFill>
              </a:rPr>
              <a:t> your Elohim with </a:t>
            </a:r>
            <a:r>
              <a:rPr lang="en-ZA" b="1" i="1" dirty="0" smtClean="0">
                <a:solidFill>
                  <a:srgbClr val="004821"/>
                </a:solidFill>
              </a:rPr>
              <a:t>all your heart </a:t>
            </a:r>
            <a:r>
              <a:rPr lang="en-ZA" i="1" dirty="0" smtClean="0">
                <a:solidFill>
                  <a:srgbClr val="004821"/>
                </a:solidFill>
              </a:rPr>
              <a:t>and with all your being, so that you might live, and </a:t>
            </a:r>
            <a:r>
              <a:rPr lang="he-IL" i="1" dirty="0" smtClean="0">
                <a:solidFill>
                  <a:srgbClr val="004821"/>
                </a:solidFill>
              </a:rPr>
              <a:t>יהוה</a:t>
            </a:r>
            <a:r>
              <a:rPr lang="en-ZA" i="1" dirty="0" smtClean="0">
                <a:solidFill>
                  <a:srgbClr val="004821"/>
                </a:solidFill>
              </a:rPr>
              <a:t> your Elohim shall put all these curses on your enemies and on those who hate you, who persecuted you. “And you shall </a:t>
            </a:r>
            <a:r>
              <a:rPr lang="en-ZA" b="1" i="1" dirty="0" smtClean="0">
                <a:solidFill>
                  <a:srgbClr val="004821"/>
                </a:solidFill>
              </a:rPr>
              <a:t>turn back </a:t>
            </a:r>
            <a:r>
              <a:rPr lang="en-ZA" i="1" dirty="0" smtClean="0">
                <a:solidFill>
                  <a:srgbClr val="004821"/>
                </a:solidFill>
              </a:rPr>
              <a:t>and obey the voice of </a:t>
            </a:r>
            <a:r>
              <a:rPr lang="he-IL" i="1" dirty="0" smtClean="0">
                <a:solidFill>
                  <a:srgbClr val="004821"/>
                </a:solidFill>
              </a:rPr>
              <a:t>יהוה</a:t>
            </a:r>
            <a:r>
              <a:rPr lang="en-ZA" i="1" dirty="0" smtClean="0">
                <a:solidFill>
                  <a:srgbClr val="004821"/>
                </a:solidFill>
              </a:rPr>
              <a:t> and do all His commands which I command you today. “And </a:t>
            </a:r>
            <a:r>
              <a:rPr lang="he-IL" i="1" dirty="0" smtClean="0">
                <a:solidFill>
                  <a:srgbClr val="004821"/>
                </a:solidFill>
              </a:rPr>
              <a:t>יהוה</a:t>
            </a:r>
            <a:r>
              <a:rPr lang="en-ZA" i="1" dirty="0" smtClean="0">
                <a:solidFill>
                  <a:srgbClr val="004821"/>
                </a:solidFill>
              </a:rPr>
              <a:t> your Elohim shall make you have excess in all the work of your hand, in the fruit of your body, and in the fruit of your livestock, and in the fruit of your ground for good. For </a:t>
            </a:r>
            <a:r>
              <a:rPr lang="he-IL" i="1" dirty="0" smtClean="0">
                <a:solidFill>
                  <a:srgbClr val="004821"/>
                </a:solidFill>
              </a:rPr>
              <a:t>יהוה</a:t>
            </a:r>
            <a:r>
              <a:rPr lang="en-ZA" i="1" dirty="0" smtClean="0">
                <a:solidFill>
                  <a:srgbClr val="004821"/>
                </a:solidFill>
              </a:rPr>
              <a:t> </a:t>
            </a:r>
            <a:r>
              <a:rPr lang="en-ZA" b="1" i="1" dirty="0" smtClean="0">
                <a:solidFill>
                  <a:srgbClr val="004821"/>
                </a:solidFill>
              </a:rPr>
              <a:t>turns back</a:t>
            </a:r>
            <a:r>
              <a:rPr lang="en-ZA" i="1" dirty="0" smtClean="0">
                <a:solidFill>
                  <a:srgbClr val="004821"/>
                </a:solidFill>
              </a:rPr>
              <a:t> to rejoice over you for good as He rejoiced over your fathers, if you obey the voice of </a:t>
            </a:r>
            <a:r>
              <a:rPr lang="he-IL" i="1" dirty="0" smtClean="0">
                <a:solidFill>
                  <a:srgbClr val="004821"/>
                </a:solidFill>
              </a:rPr>
              <a:t>יהוה</a:t>
            </a:r>
            <a:r>
              <a:rPr lang="en-ZA" i="1" dirty="0" smtClean="0">
                <a:solidFill>
                  <a:srgbClr val="004821"/>
                </a:solidFill>
              </a:rPr>
              <a:t> your Elohim, to guard His commands and His laws which are written in this Book of the Torah, if you </a:t>
            </a:r>
            <a:r>
              <a:rPr lang="en-ZA" b="1" i="1" dirty="0" smtClean="0">
                <a:solidFill>
                  <a:srgbClr val="004821"/>
                </a:solidFill>
              </a:rPr>
              <a:t>turn back </a:t>
            </a:r>
            <a:r>
              <a:rPr lang="en-ZA" i="1" dirty="0" smtClean="0">
                <a:solidFill>
                  <a:srgbClr val="004821"/>
                </a:solidFill>
              </a:rPr>
              <a:t>to </a:t>
            </a:r>
            <a:r>
              <a:rPr lang="he-IL" i="1" dirty="0" smtClean="0">
                <a:solidFill>
                  <a:srgbClr val="004821"/>
                </a:solidFill>
              </a:rPr>
              <a:t>יהוה</a:t>
            </a:r>
            <a:r>
              <a:rPr lang="en-ZA" i="1" dirty="0" smtClean="0">
                <a:solidFill>
                  <a:srgbClr val="004821"/>
                </a:solidFill>
              </a:rPr>
              <a:t> your Elohim </a:t>
            </a:r>
            <a:r>
              <a:rPr lang="en-ZA" b="1" i="1" dirty="0" smtClean="0">
                <a:solidFill>
                  <a:srgbClr val="004821"/>
                </a:solidFill>
              </a:rPr>
              <a:t>with all your heart and with all your being. </a:t>
            </a:r>
          </a:p>
          <a:p>
            <a:pPr algn="ctr"/>
            <a:r>
              <a:rPr lang="en-US" b="1" i="1" dirty="0" smtClean="0">
                <a:solidFill>
                  <a:srgbClr val="004821"/>
                </a:solidFill>
              </a:rPr>
              <a:t>(Deuteronomy 30:6-10)</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REPENT AND TURN FULLY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if you obey the voice of </a:t>
            </a:r>
            <a:r>
              <a:rPr lang="he-IL" i="1" dirty="0" smtClean="0">
                <a:solidFill>
                  <a:srgbClr val="004821"/>
                </a:solidFill>
              </a:rPr>
              <a:t>יהוה</a:t>
            </a:r>
            <a:r>
              <a:rPr lang="en-ZA" i="1" dirty="0" smtClean="0">
                <a:solidFill>
                  <a:srgbClr val="004821"/>
                </a:solidFill>
              </a:rPr>
              <a:t> your Elohim, to guard His commands and His laws which are written in this Book of the Torah, if you turn back to </a:t>
            </a:r>
            <a:r>
              <a:rPr lang="he-IL" i="1" dirty="0" smtClean="0">
                <a:solidFill>
                  <a:srgbClr val="004821"/>
                </a:solidFill>
              </a:rPr>
              <a:t>יהוה</a:t>
            </a:r>
            <a:r>
              <a:rPr lang="en-ZA" i="1" dirty="0" smtClean="0">
                <a:solidFill>
                  <a:srgbClr val="004821"/>
                </a:solidFill>
              </a:rPr>
              <a:t> your Elohim with all your heart and with all your being. </a:t>
            </a:r>
          </a:p>
          <a:p>
            <a:pPr algn="ctr"/>
            <a:r>
              <a:rPr lang="en-US" b="1" i="1" dirty="0" smtClean="0">
                <a:solidFill>
                  <a:srgbClr val="004821"/>
                </a:solidFill>
              </a:rPr>
              <a:t>(Deuteronomy 30:10)</a:t>
            </a:r>
          </a:p>
          <a:p>
            <a:r>
              <a:rPr lang="en-ZA" dirty="0" smtClean="0"/>
              <a:t>If we repent and turn </a:t>
            </a:r>
            <a:r>
              <a:rPr lang="en-ZA" i="1" dirty="0" smtClean="0"/>
              <a:t>“fully” </a:t>
            </a:r>
            <a:r>
              <a:rPr lang="en-ZA" dirty="0" smtClean="0"/>
              <a:t>to Him, He will </a:t>
            </a:r>
            <a:r>
              <a:rPr lang="en-ZA" dirty="0" err="1" smtClean="0"/>
              <a:t>regather</a:t>
            </a:r>
            <a:r>
              <a:rPr lang="en-ZA" dirty="0" smtClean="0"/>
              <a:t> us from wherever He has scattered us and bring us back to the Land. He will curse our enemies and all who persecute us. If we love Him and turn back and obey and do all of His commands, then </a:t>
            </a:r>
            <a:r>
              <a:rPr lang="he-IL" dirty="0" smtClean="0"/>
              <a:t>יהוה</a:t>
            </a:r>
            <a:r>
              <a:rPr lang="en-ZA" dirty="0" smtClean="0"/>
              <a:t> will rejoice over us and bless us. Do you know what it means when </a:t>
            </a:r>
            <a:r>
              <a:rPr lang="he-IL" dirty="0" smtClean="0"/>
              <a:t>יהוה</a:t>
            </a:r>
            <a:r>
              <a:rPr lang="en-ZA" dirty="0" smtClean="0"/>
              <a:t> rejoices over you? This word </a:t>
            </a:r>
            <a:r>
              <a:rPr lang="en-ZA" i="1" dirty="0" smtClean="0"/>
              <a:t>“rejoice”, </a:t>
            </a:r>
            <a:r>
              <a:rPr lang="en-ZA" dirty="0" smtClean="0"/>
              <a:t>which in the Hebrew is </a:t>
            </a:r>
            <a:r>
              <a:rPr lang="en-ZA" i="1" dirty="0" smtClean="0"/>
              <a:t>“</a:t>
            </a:r>
            <a:r>
              <a:rPr lang="en-ZA" i="1" dirty="0" err="1" smtClean="0"/>
              <a:t>soos</a:t>
            </a:r>
            <a:r>
              <a:rPr lang="en-ZA" i="1" dirty="0" smtClean="0"/>
              <a:t>”; </a:t>
            </a:r>
            <a:r>
              <a:rPr lang="en-ZA" dirty="0" smtClean="0"/>
              <a:t>carries the connotation of music; instruments, singing and especially dancing. When you repent and return to </a:t>
            </a:r>
            <a:r>
              <a:rPr lang="he-IL" dirty="0" smtClean="0"/>
              <a:t>יהוה</a:t>
            </a:r>
            <a:r>
              <a:rPr lang="en-ZA" dirty="0" smtClean="0"/>
              <a:t> and His Torah, He promises to </a:t>
            </a:r>
            <a:r>
              <a:rPr lang="en-ZA" dirty="0" err="1" smtClean="0"/>
              <a:t>regather</a:t>
            </a:r>
            <a:r>
              <a:rPr lang="en-ZA" dirty="0" smtClean="0"/>
              <a:t> you back to the Land…. And, He will rejoice over you, as He rejoiced over our forefathers. </a:t>
            </a:r>
          </a:p>
          <a:p>
            <a:endParaRPr lang="en-ZA" dirty="0" smtClean="0"/>
          </a:p>
          <a:p>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COMMANDMENT</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“For </a:t>
            </a:r>
            <a:r>
              <a:rPr lang="en-ZA" sz="2400" b="1" i="1" dirty="0" smtClean="0">
                <a:solidFill>
                  <a:srgbClr val="004821"/>
                </a:solidFill>
              </a:rPr>
              <a:t>this command which I am commanding you today</a:t>
            </a:r>
            <a:r>
              <a:rPr lang="en-ZA" sz="2400" i="1" dirty="0" smtClean="0">
                <a:solidFill>
                  <a:srgbClr val="004821"/>
                </a:solidFill>
              </a:rPr>
              <a:t>, it is not too hard for you, nor is it far </a:t>
            </a:r>
            <a:r>
              <a:rPr lang="en-ZA" sz="2400" i="1" dirty="0" smtClean="0">
                <a:solidFill>
                  <a:srgbClr val="004821"/>
                </a:solidFill>
              </a:rPr>
              <a:t>off. </a:t>
            </a:r>
            <a:r>
              <a:rPr lang="en-ZA" sz="2400" b="1" i="1" dirty="0" smtClean="0">
                <a:solidFill>
                  <a:srgbClr val="004821"/>
                </a:solidFill>
              </a:rPr>
              <a:t>(Deuteronomy </a:t>
            </a:r>
            <a:r>
              <a:rPr lang="en-ZA" sz="2400" b="1" i="1" dirty="0" smtClean="0">
                <a:solidFill>
                  <a:srgbClr val="004821"/>
                </a:solidFill>
              </a:rPr>
              <a:t>30:11)</a:t>
            </a:r>
            <a:endParaRPr lang="en-ZA" sz="2400" b="1" i="1" dirty="0" smtClean="0">
              <a:solidFill>
                <a:srgbClr val="004821"/>
              </a:solidFill>
            </a:endParaRPr>
          </a:p>
          <a:p>
            <a:r>
              <a:rPr lang="en-ZA" sz="2400" b="1" dirty="0" smtClean="0">
                <a:solidFill>
                  <a:srgbClr val="002060"/>
                </a:solidFill>
              </a:rPr>
              <a:t>The question that jumps out at </a:t>
            </a:r>
            <a:r>
              <a:rPr lang="en-ZA" sz="2400" b="1" dirty="0" smtClean="0">
                <a:solidFill>
                  <a:srgbClr val="002060"/>
                </a:solidFill>
              </a:rPr>
              <a:t>us, what </a:t>
            </a:r>
            <a:r>
              <a:rPr lang="en-ZA" sz="2400" b="1" dirty="0" smtClean="0">
                <a:solidFill>
                  <a:srgbClr val="002060"/>
                </a:solidFill>
              </a:rPr>
              <a:t>commandment is He referring to? </a:t>
            </a:r>
            <a:endParaRPr lang="en-ZA" sz="2400" b="1" dirty="0" smtClean="0">
              <a:solidFill>
                <a:srgbClr val="002060"/>
              </a:solidFill>
            </a:endParaRPr>
          </a:p>
          <a:p>
            <a:r>
              <a:rPr lang="en-ZA" sz="2400" dirty="0" smtClean="0"/>
              <a:t>Ancient Hebrew commentators </a:t>
            </a:r>
            <a:r>
              <a:rPr lang="en-ZA" sz="2400" dirty="0" smtClean="0"/>
              <a:t>say that it is the commandment of </a:t>
            </a:r>
            <a:r>
              <a:rPr lang="en-ZA" sz="2400" dirty="0" err="1" smtClean="0"/>
              <a:t>teshuvah</a:t>
            </a:r>
            <a:r>
              <a:rPr lang="en-ZA" sz="2400" dirty="0" smtClean="0"/>
              <a:t> (repentance). We saw in the text </a:t>
            </a:r>
            <a:r>
              <a:rPr lang="en-ZA" sz="2400" dirty="0" smtClean="0"/>
              <a:t>of </a:t>
            </a:r>
            <a:r>
              <a:rPr lang="en-ZA" sz="2400" dirty="0" err="1" smtClean="0"/>
              <a:t>Devarim</a:t>
            </a:r>
            <a:r>
              <a:rPr lang="en-ZA" sz="2400" dirty="0" smtClean="0"/>
              <a:t> </a:t>
            </a:r>
            <a:r>
              <a:rPr lang="en-ZA" sz="2400" dirty="0" smtClean="0"/>
              <a:t>30:1-10 </a:t>
            </a:r>
            <a:r>
              <a:rPr lang="en-ZA" sz="2400" dirty="0" smtClean="0"/>
              <a:t>the </a:t>
            </a:r>
            <a:r>
              <a:rPr lang="en-ZA" sz="2400" dirty="0" smtClean="0"/>
              <a:t>different forms this verbal root (</a:t>
            </a:r>
            <a:r>
              <a:rPr lang="en-ZA" sz="2400" dirty="0" err="1" smtClean="0"/>
              <a:t>shuv</a:t>
            </a:r>
            <a:r>
              <a:rPr lang="en-ZA" sz="2400" dirty="0" smtClean="0"/>
              <a:t>) </a:t>
            </a:r>
            <a:r>
              <a:rPr lang="en-ZA" sz="2400" dirty="0" smtClean="0"/>
              <a:t>takes on </a:t>
            </a:r>
            <a:r>
              <a:rPr lang="en-ZA" sz="2400" dirty="0" smtClean="0"/>
              <a:t>– bring </a:t>
            </a:r>
            <a:r>
              <a:rPr lang="en-ZA" sz="2400" dirty="0" smtClean="0"/>
              <a:t>them back (to your heart), return (to obey), bring you back (from captivity), and turn (</a:t>
            </a:r>
            <a:r>
              <a:rPr lang="en-ZA" sz="2400" dirty="0" smtClean="0"/>
              <a:t>to </a:t>
            </a:r>
            <a:r>
              <a:rPr lang="he-IL" sz="2400" dirty="0" smtClean="0"/>
              <a:t>יהוה</a:t>
            </a:r>
            <a:r>
              <a:rPr lang="en-ZA" sz="2400" dirty="0" smtClean="0"/>
              <a:t>). </a:t>
            </a:r>
            <a:r>
              <a:rPr lang="en-ZA" sz="2400" dirty="0" smtClean="0"/>
              <a:t>When the Torah repeats a word like this, it is pointing to its significance within the text.</a:t>
            </a:r>
          </a:p>
          <a:p>
            <a:r>
              <a:rPr lang="en-ZA" sz="2400" b="1" dirty="0" smtClean="0">
                <a:solidFill>
                  <a:srgbClr val="002060"/>
                </a:solidFill>
              </a:rPr>
              <a:t>So in this context, what is the importance of </a:t>
            </a:r>
            <a:r>
              <a:rPr lang="en-ZA" sz="2400" b="1" i="1" dirty="0" smtClean="0">
                <a:solidFill>
                  <a:srgbClr val="002060"/>
                </a:solidFill>
              </a:rPr>
              <a:t>“returning</a:t>
            </a:r>
            <a:r>
              <a:rPr lang="en-ZA" sz="2400" b="1" i="1" dirty="0" smtClean="0">
                <a:solidFill>
                  <a:srgbClr val="002060"/>
                </a:solidFill>
              </a:rPr>
              <a:t>”? </a:t>
            </a:r>
          </a:p>
          <a:p>
            <a:r>
              <a:rPr lang="en-ZA" sz="2400" dirty="0" smtClean="0"/>
              <a:t>Sin alienates us from the Almighty. We become distanced from His Presence. We </a:t>
            </a:r>
            <a:r>
              <a:rPr lang="en-ZA" sz="2400" dirty="0" smtClean="0"/>
              <a:t>must </a:t>
            </a:r>
            <a:r>
              <a:rPr lang="en-ZA" sz="2400" i="1" dirty="0" smtClean="0"/>
              <a:t>“</a:t>
            </a:r>
            <a:r>
              <a:rPr lang="en-ZA" sz="2400" i="1" dirty="0" smtClean="0"/>
              <a:t>return”. </a:t>
            </a:r>
            <a:r>
              <a:rPr lang="en-ZA" sz="2400" dirty="0" smtClean="0"/>
              <a:t>So here in our passage from </a:t>
            </a:r>
            <a:r>
              <a:rPr lang="en-ZA" sz="2400" dirty="0" smtClean="0"/>
              <a:t>Deuteronomy 30</a:t>
            </a:r>
            <a:r>
              <a:rPr lang="en-ZA" sz="2400" dirty="0" smtClean="0"/>
              <a:t>, we read of both the physical and the </a:t>
            </a:r>
            <a:r>
              <a:rPr lang="en-ZA" sz="2400" dirty="0" smtClean="0"/>
              <a:t>spiritual dimension </a:t>
            </a:r>
            <a:r>
              <a:rPr lang="en-ZA" sz="2400" dirty="0" smtClean="0"/>
              <a:t>of </a:t>
            </a:r>
            <a:r>
              <a:rPr lang="en-ZA" sz="2400" i="1" dirty="0" smtClean="0"/>
              <a:t>“returning”. </a:t>
            </a:r>
            <a:r>
              <a:rPr lang="en-ZA" sz="2400" dirty="0" smtClean="0"/>
              <a:t>When we are ready to physically return to the land, it comes </a:t>
            </a:r>
            <a:r>
              <a:rPr lang="en-ZA" sz="2400" dirty="0" smtClean="0"/>
              <a:t>about because </a:t>
            </a:r>
            <a:r>
              <a:rPr lang="en-ZA" sz="2400" dirty="0" smtClean="0"/>
              <a:t>we have spiritually returned through the process of repentance! It points to a </a:t>
            </a:r>
            <a:r>
              <a:rPr lang="en-ZA" sz="2400" dirty="0" smtClean="0"/>
              <a:t>double homecoming</a:t>
            </a:r>
            <a:r>
              <a:rPr lang="en-ZA" sz="2400" dirty="0" smtClean="0"/>
              <a:t>! </a:t>
            </a:r>
            <a:endParaRPr lang="en-ZA" sz="2400" dirty="0" smtClean="0"/>
          </a:p>
          <a:p>
            <a:endParaRPr lang="en-ZA" dirty="0" smtClean="0"/>
          </a:p>
          <a:p>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ORDER OF EVENTS</a:t>
            </a:r>
            <a:endParaRPr lang="en-ZA" dirty="0"/>
          </a:p>
        </p:txBody>
      </p:sp>
      <p:sp>
        <p:nvSpPr>
          <p:cNvPr id="3" name="Content Placeholder 2"/>
          <p:cNvSpPr>
            <a:spLocks noGrp="1"/>
          </p:cNvSpPr>
          <p:nvPr>
            <p:ph idx="1"/>
          </p:nvPr>
        </p:nvSpPr>
        <p:spPr/>
        <p:txBody>
          <a:bodyPr>
            <a:normAutofit/>
          </a:bodyPr>
          <a:lstStyle/>
          <a:p>
            <a:r>
              <a:rPr lang="en-ZA" dirty="0" smtClean="0"/>
              <a:t>The </a:t>
            </a:r>
            <a:r>
              <a:rPr lang="en-ZA" dirty="0" smtClean="0"/>
              <a:t>order of events is neatly laid out for us in these Deuteronomy verses:</a:t>
            </a:r>
          </a:p>
          <a:p>
            <a:r>
              <a:rPr lang="en-ZA" i="1" dirty="0" smtClean="0">
                <a:solidFill>
                  <a:srgbClr val="002060"/>
                </a:solidFill>
              </a:rPr>
              <a:t>1. Return (repent) to </a:t>
            </a:r>
            <a:r>
              <a:rPr lang="he-IL" i="1" dirty="0" smtClean="0">
                <a:solidFill>
                  <a:srgbClr val="002060"/>
                </a:solidFill>
              </a:rPr>
              <a:t>יהוה</a:t>
            </a:r>
            <a:endParaRPr lang="en-ZA" i="1" dirty="0" smtClean="0">
              <a:solidFill>
                <a:srgbClr val="002060"/>
              </a:solidFill>
            </a:endParaRPr>
          </a:p>
          <a:p>
            <a:r>
              <a:rPr lang="en-ZA" i="1" dirty="0" smtClean="0">
                <a:solidFill>
                  <a:srgbClr val="002060"/>
                </a:solidFill>
              </a:rPr>
              <a:t>2. Obey (</a:t>
            </a:r>
            <a:r>
              <a:rPr lang="en-ZA" i="1" dirty="0" err="1" smtClean="0">
                <a:solidFill>
                  <a:srgbClr val="002060"/>
                </a:solidFill>
              </a:rPr>
              <a:t>shema</a:t>
            </a:r>
            <a:r>
              <a:rPr lang="en-ZA" i="1" dirty="0" smtClean="0">
                <a:solidFill>
                  <a:srgbClr val="002060"/>
                </a:solidFill>
              </a:rPr>
              <a:t>) Torah</a:t>
            </a:r>
          </a:p>
          <a:p>
            <a:r>
              <a:rPr lang="en-ZA" i="1" dirty="0" smtClean="0">
                <a:solidFill>
                  <a:srgbClr val="002060"/>
                </a:solidFill>
              </a:rPr>
              <a:t>3. Brought out of captivity by being gathered together</a:t>
            </a:r>
          </a:p>
          <a:p>
            <a:r>
              <a:rPr lang="en-ZA" i="1" dirty="0" smtClean="0">
                <a:solidFill>
                  <a:srgbClr val="002060"/>
                </a:solidFill>
              </a:rPr>
              <a:t>4. Taken to the Promised Land</a:t>
            </a:r>
          </a:p>
          <a:p>
            <a:r>
              <a:rPr lang="en-ZA" dirty="0" smtClean="0"/>
              <a:t>Where are we in this order of events? We are very familiar with the words of John the </a:t>
            </a:r>
            <a:r>
              <a:rPr lang="en-ZA" dirty="0" err="1" smtClean="0"/>
              <a:t>Immerser</a:t>
            </a:r>
            <a:r>
              <a:rPr lang="en-ZA" dirty="0" smtClean="0"/>
              <a:t> and </a:t>
            </a:r>
            <a:r>
              <a:rPr lang="he-IL" dirty="0" smtClean="0"/>
              <a:t>יהושע</a:t>
            </a:r>
            <a:r>
              <a:rPr lang="en-ZA" dirty="0" smtClean="0"/>
              <a:t> </a:t>
            </a:r>
            <a:r>
              <a:rPr lang="en-ZA" dirty="0" smtClean="0"/>
              <a:t>as they both taught the first necessary step of returning:</a:t>
            </a:r>
          </a:p>
          <a:p>
            <a:pPr algn="ctr"/>
            <a:r>
              <a:rPr lang="en-ZA" i="1" dirty="0" smtClean="0">
                <a:solidFill>
                  <a:srgbClr val="004821"/>
                </a:solidFill>
              </a:rPr>
              <a:t>And in those days </a:t>
            </a:r>
            <a:r>
              <a:rPr lang="en-ZA" i="1" dirty="0" err="1" smtClean="0">
                <a:solidFill>
                  <a:srgbClr val="004821"/>
                </a:solidFill>
              </a:rPr>
              <a:t>Yoḥanan</a:t>
            </a:r>
            <a:r>
              <a:rPr lang="en-ZA" i="1" dirty="0" smtClean="0">
                <a:solidFill>
                  <a:srgbClr val="004821"/>
                </a:solidFill>
              </a:rPr>
              <a:t> the </a:t>
            </a:r>
            <a:r>
              <a:rPr lang="en-ZA" i="1" dirty="0" err="1" smtClean="0">
                <a:solidFill>
                  <a:srgbClr val="004821"/>
                </a:solidFill>
              </a:rPr>
              <a:t>Immerser</a:t>
            </a:r>
            <a:r>
              <a:rPr lang="en-ZA" i="1" dirty="0" smtClean="0">
                <a:solidFill>
                  <a:srgbClr val="004821"/>
                </a:solidFill>
              </a:rPr>
              <a:t> came proclaiming in the wilderness of </a:t>
            </a:r>
            <a:r>
              <a:rPr lang="en-ZA" i="1" dirty="0" err="1" smtClean="0">
                <a:solidFill>
                  <a:srgbClr val="004821"/>
                </a:solidFill>
              </a:rPr>
              <a:t>Yehuḏah</a:t>
            </a:r>
            <a:r>
              <a:rPr lang="en-ZA" i="1" dirty="0" smtClean="0">
                <a:solidFill>
                  <a:srgbClr val="004821"/>
                </a:solidFill>
              </a:rPr>
              <a:t>, and saying, “Repent, for the reign of the heavens has come near!” </a:t>
            </a:r>
            <a:r>
              <a:rPr lang="en-ZA" b="1" i="1" dirty="0" smtClean="0">
                <a:solidFill>
                  <a:srgbClr val="004821"/>
                </a:solidFill>
              </a:rPr>
              <a:t>(</a:t>
            </a:r>
            <a:r>
              <a:rPr lang="en-ZA" b="1" i="1" dirty="0" smtClean="0">
                <a:solidFill>
                  <a:srgbClr val="004821"/>
                </a:solidFill>
              </a:rPr>
              <a:t>Matthew 3:1-2)</a:t>
            </a:r>
          </a:p>
          <a:p>
            <a:pPr algn="ctr"/>
            <a:r>
              <a:rPr lang="en-ZA" i="1" dirty="0" smtClean="0">
                <a:solidFill>
                  <a:srgbClr val="004821"/>
                </a:solidFill>
              </a:rPr>
              <a:t>From that time </a:t>
            </a:r>
            <a:r>
              <a:rPr lang="he-IL" i="1" dirty="0" smtClean="0">
                <a:solidFill>
                  <a:srgbClr val="004821"/>
                </a:solidFill>
              </a:rPr>
              <a:t>יהושע</a:t>
            </a:r>
            <a:r>
              <a:rPr lang="en-ZA" i="1" dirty="0" smtClean="0">
                <a:solidFill>
                  <a:srgbClr val="004821"/>
                </a:solidFill>
              </a:rPr>
              <a:t> began to proclaim and to say, “Repent, for the reign of the heavens has drawn near.” </a:t>
            </a:r>
            <a:r>
              <a:rPr lang="en-US" b="1" i="1" dirty="0" smtClean="0">
                <a:solidFill>
                  <a:srgbClr val="004821"/>
                </a:solidFill>
              </a:rPr>
              <a:t>(</a:t>
            </a:r>
            <a:r>
              <a:rPr lang="en-US" b="1" i="1" dirty="0" smtClean="0">
                <a:solidFill>
                  <a:srgbClr val="004821"/>
                </a:solidFill>
              </a:rPr>
              <a:t>Matthew 4:17)</a:t>
            </a:r>
          </a:p>
          <a:p>
            <a:pPr algn="ctr"/>
            <a:endParaRPr lang="en-US"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NITZAVIM “YOU ARE STANDING</a:t>
            </a:r>
            <a:r>
              <a:rPr lang="en-US" i="1" dirty="0" smtClean="0"/>
              <a:t>”</a:t>
            </a:r>
            <a:endParaRPr lang="en-ZA" i="1" dirty="0"/>
          </a:p>
        </p:txBody>
      </p:sp>
      <p:sp>
        <p:nvSpPr>
          <p:cNvPr id="5" name="Subtitle 4"/>
          <p:cNvSpPr>
            <a:spLocks noGrp="1"/>
          </p:cNvSpPr>
          <p:nvPr>
            <p:ph type="subTitle" idx="1"/>
          </p:nvPr>
        </p:nvSpPr>
        <p:spPr>
          <a:xfrm>
            <a:off x="323528" y="5445224"/>
            <a:ext cx="8496944" cy="1412776"/>
          </a:xfrm>
        </p:spPr>
        <p:txBody>
          <a:bodyPr>
            <a:noAutofit/>
          </a:bodyPr>
          <a:lstStyle/>
          <a:p>
            <a:pPr>
              <a:lnSpc>
                <a:spcPts val="2300"/>
              </a:lnSpc>
            </a:pPr>
            <a:r>
              <a:rPr lang="en-ZA" b="1" dirty="0" smtClean="0"/>
              <a:t>TORAH:</a:t>
            </a:r>
            <a:r>
              <a:rPr lang="en-ZA" dirty="0" smtClean="0"/>
              <a:t> </a:t>
            </a:r>
            <a:r>
              <a:rPr lang="en-ZA" b="0" dirty="0" smtClean="0"/>
              <a:t>Deuteronomy 29:10-30:20</a:t>
            </a:r>
          </a:p>
          <a:p>
            <a:pPr>
              <a:lnSpc>
                <a:spcPts val="2300"/>
              </a:lnSpc>
            </a:pPr>
            <a:r>
              <a:rPr lang="en-ZA" b="1" dirty="0" smtClean="0"/>
              <a:t>HAFTORAH</a:t>
            </a:r>
            <a:r>
              <a:rPr lang="en-ZA" dirty="0" smtClean="0"/>
              <a:t>:</a:t>
            </a:r>
            <a:r>
              <a:rPr lang="en-ZA" b="0" dirty="0" smtClean="0"/>
              <a:t> Isaiah 61:10-63:9</a:t>
            </a:r>
          </a:p>
          <a:p>
            <a:pPr>
              <a:lnSpc>
                <a:spcPts val="2300"/>
              </a:lnSpc>
            </a:pPr>
            <a:r>
              <a:rPr lang="en-ZA" b="1" dirty="0" smtClean="0"/>
              <a:t>B’RIT CHADASHAH</a:t>
            </a:r>
            <a:r>
              <a:rPr lang="en-ZA" dirty="0" smtClean="0"/>
              <a:t>: </a:t>
            </a:r>
            <a:r>
              <a:rPr lang="en-ZA" b="0" dirty="0" smtClean="0"/>
              <a:t>Romans 10:1-12</a:t>
            </a:r>
          </a:p>
          <a:p>
            <a:pPr>
              <a:lnSpc>
                <a:spcPts val="23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6" name="Picture 5" descr="https://staticapp.icpsc.com/icp/loadimage.php/mogile/261268/60115632c8d1d8b566766bd315150311/image/jpeg"/>
          <p:cNvPicPr/>
          <p:nvPr/>
        </p:nvPicPr>
        <p:blipFill>
          <a:blip r:embed="rId2" cstate="print"/>
          <a:srcRect/>
          <a:stretch>
            <a:fillRect/>
          </a:stretch>
        </p:blipFill>
        <p:spPr bwMode="auto">
          <a:xfrm>
            <a:off x="2843808" y="1268760"/>
            <a:ext cx="3456384" cy="396044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SLAVE TO WHOM?</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result of slavery to sin is death; but when we </a:t>
            </a:r>
            <a:r>
              <a:rPr lang="en-ZA" i="1" dirty="0" smtClean="0"/>
              <a:t>“repent” </a:t>
            </a:r>
            <a:r>
              <a:rPr lang="en-ZA" dirty="0" smtClean="0"/>
              <a:t>of our sins, it makes us a slave of </a:t>
            </a:r>
            <a:r>
              <a:rPr lang="en-ZA" dirty="0" smtClean="0"/>
              <a:t>the Almighty </a:t>
            </a:r>
            <a:r>
              <a:rPr lang="en-ZA" dirty="0" smtClean="0"/>
              <a:t>and leads to the second point….obedience (</a:t>
            </a:r>
            <a:r>
              <a:rPr lang="en-ZA" dirty="0" err="1" smtClean="0"/>
              <a:t>shema</a:t>
            </a:r>
            <a:r>
              <a:rPr lang="en-ZA" dirty="0" smtClean="0"/>
              <a:t>). Paul explains this in Romans:</a:t>
            </a:r>
          </a:p>
          <a:p>
            <a:pPr algn="ctr">
              <a:lnSpc>
                <a:spcPts val="2100"/>
              </a:lnSpc>
            </a:pPr>
            <a:r>
              <a:rPr lang="en-ZA" i="1" dirty="0" smtClean="0">
                <a:solidFill>
                  <a:srgbClr val="004821"/>
                </a:solidFill>
              </a:rPr>
              <a:t>Do you not know that to whom you present yourselves servants for obedience, you are servants of the one whom you obey, whether of sin to death, or of obedience to righteousness? </a:t>
            </a:r>
            <a:r>
              <a:rPr lang="en-ZA" b="1" i="1" dirty="0" smtClean="0">
                <a:solidFill>
                  <a:srgbClr val="004821"/>
                </a:solidFill>
              </a:rPr>
              <a:t>(</a:t>
            </a:r>
            <a:r>
              <a:rPr lang="en-ZA" b="1" i="1" dirty="0" smtClean="0">
                <a:solidFill>
                  <a:srgbClr val="004821"/>
                </a:solidFill>
              </a:rPr>
              <a:t>Romans 6:16)</a:t>
            </a:r>
          </a:p>
          <a:p>
            <a:pPr>
              <a:lnSpc>
                <a:spcPts val="2100"/>
              </a:lnSpc>
            </a:pPr>
            <a:r>
              <a:rPr lang="en-ZA" dirty="0" smtClean="0"/>
              <a:t>From </a:t>
            </a:r>
            <a:r>
              <a:rPr lang="en-ZA" dirty="0" smtClean="0"/>
              <a:t>obedience, we go to the third point of being brought out of captivity. </a:t>
            </a:r>
            <a:r>
              <a:rPr lang="en-ZA" dirty="0" smtClean="0"/>
              <a:t>Once </a:t>
            </a:r>
            <a:r>
              <a:rPr lang="en-ZA" dirty="0" smtClean="0"/>
              <a:t>we begin to obey the Torah, we realize that we are a captive to </a:t>
            </a:r>
            <a:r>
              <a:rPr lang="en-ZA" dirty="0" smtClean="0"/>
              <a:t>this world’s </a:t>
            </a:r>
            <a:r>
              <a:rPr lang="en-ZA" dirty="0" smtClean="0"/>
              <a:t>system. </a:t>
            </a:r>
            <a:r>
              <a:rPr lang="he-IL" dirty="0" smtClean="0"/>
              <a:t>יהושע</a:t>
            </a:r>
            <a:r>
              <a:rPr lang="en-ZA" dirty="0" smtClean="0"/>
              <a:t> </a:t>
            </a:r>
            <a:r>
              <a:rPr lang="en-ZA" dirty="0" smtClean="0"/>
              <a:t>had a mission of gathering out of the world all of the tribes of the </a:t>
            </a:r>
            <a:r>
              <a:rPr lang="en-ZA" dirty="0" smtClean="0"/>
              <a:t>lost sheep </a:t>
            </a:r>
            <a:r>
              <a:rPr lang="en-ZA" dirty="0" smtClean="0"/>
              <a:t>of the house of Israel:</a:t>
            </a:r>
          </a:p>
          <a:p>
            <a:pPr algn="ctr">
              <a:lnSpc>
                <a:spcPts val="2100"/>
              </a:lnSpc>
            </a:pPr>
            <a:r>
              <a:rPr lang="en-ZA" i="1" dirty="0" smtClean="0">
                <a:solidFill>
                  <a:srgbClr val="004821"/>
                </a:solidFill>
              </a:rPr>
              <a:t>And He answering, said, “I was not sent except to the lost sheep of the house of </a:t>
            </a:r>
            <a:r>
              <a:rPr lang="en-ZA" i="1" dirty="0" err="1" smtClean="0">
                <a:solidFill>
                  <a:srgbClr val="004821"/>
                </a:solidFill>
              </a:rPr>
              <a:t>Yisra’ĕl</a:t>
            </a:r>
            <a:r>
              <a:rPr lang="en-ZA" i="1" dirty="0" smtClean="0">
                <a:solidFill>
                  <a:srgbClr val="004821"/>
                </a:solidFill>
              </a:rPr>
              <a:t>.” </a:t>
            </a:r>
            <a:r>
              <a:rPr lang="en-ZA" i="1" dirty="0" smtClean="0">
                <a:solidFill>
                  <a:srgbClr val="004821"/>
                </a:solidFill>
              </a:rPr>
              <a:t>(</a:t>
            </a:r>
            <a:r>
              <a:rPr lang="en-ZA" i="1" dirty="0" smtClean="0">
                <a:solidFill>
                  <a:srgbClr val="004821"/>
                </a:solidFill>
              </a:rPr>
              <a:t>Matthew 15:24)</a:t>
            </a:r>
          </a:p>
          <a:p>
            <a:pPr>
              <a:lnSpc>
                <a:spcPts val="2100"/>
              </a:lnSpc>
            </a:pPr>
            <a:r>
              <a:rPr lang="he-IL" dirty="0" smtClean="0"/>
              <a:t>יהושע</a:t>
            </a:r>
            <a:r>
              <a:rPr lang="en-ZA" dirty="0" smtClean="0"/>
              <a:t> </a:t>
            </a:r>
            <a:r>
              <a:rPr lang="en-ZA" dirty="0" smtClean="0"/>
              <a:t>spoke prophetically as He told of His sheep all coming to the point of hearing (</a:t>
            </a:r>
            <a:r>
              <a:rPr lang="en-ZA" dirty="0" err="1" smtClean="0"/>
              <a:t>shema</a:t>
            </a:r>
            <a:r>
              <a:rPr lang="en-ZA" dirty="0" smtClean="0"/>
              <a:t>) His </a:t>
            </a:r>
            <a:r>
              <a:rPr lang="en-ZA" dirty="0" smtClean="0"/>
              <a:t>voice and “</a:t>
            </a:r>
            <a:r>
              <a:rPr lang="en-ZA" i="1" dirty="0" smtClean="0"/>
              <a:t>returning”</a:t>
            </a:r>
            <a:r>
              <a:rPr lang="en-ZA" dirty="0" smtClean="0"/>
              <a:t> to become one flock. </a:t>
            </a:r>
            <a:r>
              <a:rPr lang="en-ZA" dirty="0" smtClean="0"/>
              <a:t>The </a:t>
            </a:r>
            <a:r>
              <a:rPr lang="en-ZA" dirty="0" smtClean="0"/>
              <a:t>Hebrew </a:t>
            </a:r>
            <a:r>
              <a:rPr lang="en-ZA" dirty="0" smtClean="0"/>
              <a:t>word for </a:t>
            </a:r>
            <a:r>
              <a:rPr lang="en-ZA" dirty="0" smtClean="0"/>
              <a:t>gathering </a:t>
            </a:r>
            <a:r>
              <a:rPr lang="en-ZA" dirty="0" smtClean="0"/>
              <a:t>(Deuteronomy 30:3-4) </a:t>
            </a:r>
            <a:r>
              <a:rPr lang="en-ZA" dirty="0" smtClean="0"/>
              <a:t>is the word from which we get the modern Hebrew </a:t>
            </a:r>
            <a:r>
              <a:rPr lang="en-ZA" dirty="0" smtClean="0"/>
              <a:t>word “</a:t>
            </a:r>
            <a:r>
              <a:rPr lang="en-ZA" i="1" dirty="0" smtClean="0"/>
              <a:t>kibbutz”, </a:t>
            </a:r>
            <a:r>
              <a:rPr lang="en-ZA" dirty="0" smtClean="0"/>
              <a:t>meaning a tightly knit community much like </a:t>
            </a:r>
            <a:r>
              <a:rPr lang="en-ZA" dirty="0" smtClean="0"/>
              <a:t>the </a:t>
            </a:r>
            <a:r>
              <a:rPr lang="en-ZA" dirty="0" smtClean="0"/>
              <a:t>first believers </a:t>
            </a:r>
            <a:r>
              <a:rPr lang="en-ZA" dirty="0" smtClean="0"/>
              <a:t>in </a:t>
            </a:r>
            <a:r>
              <a:rPr lang="en-ZA" dirty="0" smtClean="0"/>
              <a:t>Jerusalem after the resurrection. </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GATHERED TOGETHER</a:t>
            </a:r>
            <a:endParaRPr lang="en-ZA" dirty="0"/>
          </a:p>
        </p:txBody>
      </p:sp>
      <p:sp>
        <p:nvSpPr>
          <p:cNvPr id="3" name="Content Placeholder 2"/>
          <p:cNvSpPr>
            <a:spLocks noGrp="1"/>
          </p:cNvSpPr>
          <p:nvPr>
            <p:ph idx="1"/>
          </p:nvPr>
        </p:nvSpPr>
        <p:spPr/>
        <p:txBody>
          <a:bodyPr>
            <a:normAutofit lnSpcReduction="10000"/>
          </a:bodyPr>
          <a:lstStyle/>
          <a:p>
            <a:r>
              <a:rPr lang="en-ZA" dirty="0" smtClean="0"/>
              <a:t>Even more amazing, we can find this concept in </a:t>
            </a:r>
            <a:r>
              <a:rPr lang="en-ZA" dirty="0" smtClean="0"/>
              <a:t>the prophetic </a:t>
            </a:r>
            <a:r>
              <a:rPr lang="en-ZA" dirty="0" smtClean="0"/>
              <a:t>blessings of Jacob over his children</a:t>
            </a:r>
            <a:r>
              <a:rPr lang="en-ZA" dirty="0" smtClean="0"/>
              <a:t>: </a:t>
            </a:r>
          </a:p>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called his sons and said, “Gather together, so that I declare to you what is to befall you in the last days: “Gather together and hear, you sons of </a:t>
            </a:r>
            <a:r>
              <a:rPr lang="en-ZA" i="1" dirty="0" err="1" smtClean="0">
                <a:solidFill>
                  <a:srgbClr val="004821"/>
                </a:solidFill>
              </a:rPr>
              <a:t>Yaʽaqob</a:t>
            </a:r>
            <a:r>
              <a:rPr lang="en-ZA" i="1" dirty="0" smtClean="0">
                <a:solidFill>
                  <a:srgbClr val="004821"/>
                </a:solidFill>
              </a:rPr>
              <a:t>̱, and listen to </a:t>
            </a:r>
            <a:r>
              <a:rPr lang="en-ZA" i="1" dirty="0" err="1" smtClean="0">
                <a:solidFill>
                  <a:srgbClr val="004821"/>
                </a:solidFill>
              </a:rPr>
              <a:t>Yisra’ĕl</a:t>
            </a:r>
            <a:r>
              <a:rPr lang="en-ZA" i="1" dirty="0" smtClean="0">
                <a:solidFill>
                  <a:srgbClr val="004821"/>
                </a:solidFill>
              </a:rPr>
              <a:t> your father</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Genesis 49:1-2)</a:t>
            </a:r>
          </a:p>
          <a:p>
            <a:pPr marL="174625" indent="-174625">
              <a:buFont typeface="Arial" pitchFamily="34" charset="0"/>
              <a:buChar char="•"/>
            </a:pPr>
            <a:r>
              <a:rPr lang="en-ZA" dirty="0" smtClean="0"/>
              <a:t>Verse </a:t>
            </a:r>
            <a:r>
              <a:rPr lang="en-ZA" dirty="0" smtClean="0"/>
              <a:t>1 – gather </a:t>
            </a:r>
            <a:r>
              <a:rPr lang="en-ZA" dirty="0" smtClean="0"/>
              <a:t> </a:t>
            </a:r>
            <a:r>
              <a:rPr lang="en-ZA" dirty="0" smtClean="0"/>
              <a:t>– this is the Hebrew root of </a:t>
            </a:r>
            <a:r>
              <a:rPr lang="en-ZA" i="1" dirty="0" smtClean="0"/>
              <a:t>“Joseph”</a:t>
            </a:r>
          </a:p>
          <a:p>
            <a:pPr marL="174625" indent="-174625">
              <a:buFont typeface="Arial" pitchFamily="34" charset="0"/>
              <a:buChar char="•"/>
            </a:pPr>
            <a:r>
              <a:rPr lang="en-ZA" dirty="0" smtClean="0"/>
              <a:t>Verse </a:t>
            </a:r>
            <a:r>
              <a:rPr lang="en-ZA" dirty="0" smtClean="0"/>
              <a:t>1 – last </a:t>
            </a:r>
            <a:r>
              <a:rPr lang="en-ZA" dirty="0" smtClean="0"/>
              <a:t>days </a:t>
            </a:r>
            <a:r>
              <a:rPr lang="en-ZA" dirty="0" smtClean="0"/>
              <a:t>– term used for </a:t>
            </a:r>
            <a:r>
              <a:rPr lang="en-ZA" i="1" dirty="0" smtClean="0"/>
              <a:t>“latter days</a:t>
            </a:r>
            <a:r>
              <a:rPr lang="en-ZA" dirty="0" smtClean="0"/>
              <a:t>” </a:t>
            </a:r>
            <a:r>
              <a:rPr lang="en-ZA" dirty="0" smtClean="0"/>
              <a:t>in several </a:t>
            </a:r>
            <a:r>
              <a:rPr lang="en-ZA" dirty="0" smtClean="0"/>
              <a:t>prophecies (Isaiah 2:2)</a:t>
            </a:r>
          </a:p>
          <a:p>
            <a:pPr marL="174625" indent="-174625">
              <a:buFont typeface="Arial" pitchFamily="34" charset="0"/>
              <a:buChar char="•"/>
            </a:pPr>
            <a:r>
              <a:rPr lang="en-ZA" dirty="0" smtClean="0"/>
              <a:t> </a:t>
            </a:r>
            <a:r>
              <a:rPr lang="en-ZA" dirty="0" smtClean="0"/>
              <a:t>Verse 2 – gather </a:t>
            </a:r>
            <a:r>
              <a:rPr lang="en-ZA" dirty="0" smtClean="0"/>
              <a:t>– </a:t>
            </a:r>
            <a:r>
              <a:rPr lang="en-ZA" dirty="0" smtClean="0"/>
              <a:t>Hebrew root of </a:t>
            </a:r>
            <a:r>
              <a:rPr lang="en-ZA" i="1" dirty="0" smtClean="0"/>
              <a:t>“kibbutz”</a:t>
            </a:r>
          </a:p>
          <a:p>
            <a:r>
              <a:rPr lang="en-ZA" dirty="0" smtClean="0"/>
              <a:t>These verses, which in context precede the blessings over the sons of Jacob, are also prophetic </a:t>
            </a:r>
            <a:r>
              <a:rPr lang="en-ZA" dirty="0" smtClean="0"/>
              <a:t>in foretelling </a:t>
            </a:r>
            <a:r>
              <a:rPr lang="en-ZA" dirty="0" smtClean="0"/>
              <a:t>the gathering together of </a:t>
            </a:r>
            <a:r>
              <a:rPr lang="en-ZA" i="1" dirty="0" smtClean="0"/>
              <a:t>“Joseph”</a:t>
            </a:r>
            <a:r>
              <a:rPr lang="en-ZA" dirty="0" smtClean="0"/>
              <a:t> in the </a:t>
            </a:r>
            <a:r>
              <a:rPr lang="en-ZA" i="1" dirty="0" smtClean="0"/>
              <a:t>“latter days” in “kibbutz-like</a:t>
            </a:r>
            <a:r>
              <a:rPr lang="en-ZA" i="1" dirty="0" smtClean="0"/>
              <a:t>” </a:t>
            </a:r>
            <a:r>
              <a:rPr lang="en-ZA" dirty="0" smtClean="0"/>
              <a:t>communities</a:t>
            </a:r>
            <a:r>
              <a:rPr lang="en-ZA" dirty="0" smtClean="0"/>
              <a:t>. When we take another look at </a:t>
            </a:r>
            <a:r>
              <a:rPr lang="en-ZA" dirty="0" err="1" smtClean="0"/>
              <a:t>Bereshith</a:t>
            </a:r>
            <a:r>
              <a:rPr lang="en-ZA" dirty="0" smtClean="0"/>
              <a:t> 49:1, it appears that the </a:t>
            </a:r>
            <a:r>
              <a:rPr lang="en-ZA" dirty="0" smtClean="0"/>
              <a:t>information regarding </a:t>
            </a:r>
            <a:r>
              <a:rPr lang="en-ZA" dirty="0" smtClean="0"/>
              <a:t>the </a:t>
            </a:r>
            <a:r>
              <a:rPr lang="en-ZA" i="1" dirty="0" smtClean="0"/>
              <a:t>“days to come”, </a:t>
            </a:r>
            <a:r>
              <a:rPr lang="en-ZA" dirty="0" smtClean="0"/>
              <a:t>will not be revealed until we are “</a:t>
            </a:r>
            <a:r>
              <a:rPr lang="en-ZA" i="1" dirty="0" smtClean="0"/>
              <a:t>gathered together”.</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PROMISED LAND</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“If any of you are driven out to the farthest parts under the heavens, from there </a:t>
            </a:r>
            <a:r>
              <a:rPr lang="he-IL" sz="8800" i="1" dirty="0" smtClean="0">
                <a:solidFill>
                  <a:srgbClr val="004821"/>
                </a:solidFill>
              </a:rPr>
              <a:t>יהוה</a:t>
            </a:r>
            <a:r>
              <a:rPr lang="en-ZA" sz="8800" i="1" dirty="0" smtClean="0">
                <a:solidFill>
                  <a:srgbClr val="004821"/>
                </a:solidFill>
              </a:rPr>
              <a:t> your Elohim does gather you, and from there He does take you. </a:t>
            </a:r>
            <a:r>
              <a:rPr lang="en-US" sz="8800" b="1" i="1" dirty="0" smtClean="0">
                <a:solidFill>
                  <a:srgbClr val="004821"/>
                </a:solidFill>
              </a:rPr>
              <a:t>(</a:t>
            </a:r>
            <a:r>
              <a:rPr lang="en-US" sz="8800" b="1" i="1" dirty="0" smtClean="0">
                <a:solidFill>
                  <a:srgbClr val="004821"/>
                </a:solidFill>
              </a:rPr>
              <a:t>Deuteronomy 30:4</a:t>
            </a:r>
            <a:r>
              <a:rPr lang="en-US" sz="8800" b="1" i="1" dirty="0" smtClean="0">
                <a:solidFill>
                  <a:srgbClr val="004821"/>
                </a:solidFill>
              </a:rPr>
              <a:t>) </a:t>
            </a:r>
          </a:p>
          <a:p>
            <a:r>
              <a:rPr lang="en-ZA" sz="8800" dirty="0" smtClean="0"/>
              <a:t>The </a:t>
            </a:r>
            <a:r>
              <a:rPr lang="en-ZA" sz="8800" dirty="0" smtClean="0"/>
              <a:t>KJV </a:t>
            </a:r>
            <a:r>
              <a:rPr lang="en-ZA" sz="8800" dirty="0" smtClean="0"/>
              <a:t>translates the end of the verse – </a:t>
            </a:r>
            <a:r>
              <a:rPr lang="en-ZA" sz="8800" i="1" dirty="0" smtClean="0"/>
              <a:t>“from there He will fetch you.</a:t>
            </a:r>
            <a:r>
              <a:rPr lang="en-ZA" sz="8800" dirty="0" smtClean="0"/>
              <a:t>” </a:t>
            </a:r>
            <a:r>
              <a:rPr lang="en-ZA" sz="8800" dirty="0" smtClean="0"/>
              <a:t>This same </a:t>
            </a:r>
            <a:r>
              <a:rPr lang="en-ZA" sz="8800" dirty="0" smtClean="0"/>
              <a:t>Hebrew word (</a:t>
            </a:r>
            <a:r>
              <a:rPr lang="en-ZA" sz="8800" dirty="0" err="1" smtClean="0"/>
              <a:t>laqach</a:t>
            </a:r>
            <a:r>
              <a:rPr lang="en-ZA" sz="8800" dirty="0" smtClean="0"/>
              <a:t>) </a:t>
            </a:r>
            <a:r>
              <a:rPr lang="en-ZA" sz="8800" dirty="0" smtClean="0"/>
              <a:t>is also used of taking a bride; once we are gathered, that </a:t>
            </a:r>
            <a:r>
              <a:rPr lang="en-ZA" sz="8800" dirty="0" smtClean="0"/>
              <a:t>is what </a:t>
            </a:r>
            <a:r>
              <a:rPr lang="en-ZA" sz="8800" dirty="0" smtClean="0"/>
              <a:t>we will be to Him. As individuals, we can not </a:t>
            </a:r>
            <a:r>
              <a:rPr lang="en-ZA" sz="8800" dirty="0" smtClean="0"/>
              <a:t>fulfil </a:t>
            </a:r>
            <a:r>
              <a:rPr lang="en-ZA" sz="8800" dirty="0" smtClean="0"/>
              <a:t>the role of the bride of Messiah. </a:t>
            </a:r>
            <a:r>
              <a:rPr lang="en-ZA" sz="8800" dirty="0" smtClean="0"/>
              <a:t>We need </a:t>
            </a:r>
            <a:r>
              <a:rPr lang="en-ZA" sz="8800" dirty="0" smtClean="0"/>
              <a:t>to become that unified </a:t>
            </a:r>
            <a:r>
              <a:rPr lang="en-ZA" sz="8800" i="1" dirty="0" smtClean="0"/>
              <a:t>“one flock</a:t>
            </a:r>
            <a:r>
              <a:rPr lang="en-ZA" sz="8800" i="1" dirty="0" smtClean="0"/>
              <a:t>”! </a:t>
            </a:r>
            <a:r>
              <a:rPr lang="en-ZA" sz="8800" dirty="0" smtClean="0"/>
              <a:t>What is</a:t>
            </a:r>
            <a:r>
              <a:rPr lang="en-ZA" sz="8800" i="1" dirty="0" smtClean="0"/>
              <a:t> </a:t>
            </a:r>
            <a:r>
              <a:rPr lang="en-ZA" sz="8800" dirty="0" smtClean="0"/>
              <a:t>spoken </a:t>
            </a:r>
            <a:r>
              <a:rPr lang="en-ZA" sz="8800" dirty="0" smtClean="0"/>
              <a:t>of in </a:t>
            </a:r>
            <a:r>
              <a:rPr lang="en-ZA" sz="8800" dirty="0" smtClean="0"/>
              <a:t>Deuteronomy 30:4 </a:t>
            </a:r>
            <a:r>
              <a:rPr lang="en-ZA" sz="8800" dirty="0" smtClean="0"/>
              <a:t>is </a:t>
            </a:r>
            <a:r>
              <a:rPr lang="en-ZA" sz="8800" dirty="0" smtClean="0"/>
              <a:t>prophetic of </a:t>
            </a:r>
            <a:r>
              <a:rPr lang="en-ZA" sz="8800" dirty="0" smtClean="0"/>
              <a:t>the second coming of </a:t>
            </a:r>
            <a:r>
              <a:rPr lang="he-IL" sz="8800" dirty="0" smtClean="0"/>
              <a:t>יהושע</a:t>
            </a:r>
            <a:r>
              <a:rPr lang="en-ZA" sz="8800" dirty="0" smtClean="0"/>
              <a:t> </a:t>
            </a:r>
            <a:r>
              <a:rPr lang="en-ZA" sz="8800" dirty="0" smtClean="0"/>
              <a:t>and of what has been termed the </a:t>
            </a:r>
            <a:r>
              <a:rPr lang="en-ZA" sz="8800" i="1" dirty="0" smtClean="0"/>
              <a:t>“rapture</a:t>
            </a:r>
            <a:r>
              <a:rPr lang="en-ZA" sz="8800" i="1" dirty="0" smtClean="0"/>
              <a:t>”?  </a:t>
            </a:r>
            <a:r>
              <a:rPr lang="en-ZA" sz="8800" i="1" dirty="0" smtClean="0">
                <a:solidFill>
                  <a:srgbClr val="004821"/>
                </a:solidFill>
              </a:rPr>
              <a:t>“</a:t>
            </a:r>
            <a:r>
              <a:rPr lang="en-ZA" sz="8800" b="1" i="1" dirty="0" smtClean="0">
                <a:solidFill>
                  <a:srgbClr val="004821"/>
                </a:solidFill>
              </a:rPr>
              <a:t>And immediately after the </a:t>
            </a:r>
            <a:r>
              <a:rPr lang="en-ZA" sz="8800" b="1" i="1" dirty="0" smtClean="0">
                <a:solidFill>
                  <a:srgbClr val="004821"/>
                </a:solidFill>
              </a:rPr>
              <a:t>distress </a:t>
            </a:r>
            <a:r>
              <a:rPr lang="en-ZA" sz="8800" i="1" dirty="0" smtClean="0">
                <a:solidFill>
                  <a:srgbClr val="004821"/>
                </a:solidFill>
              </a:rPr>
              <a:t>of those days the sun shall be darkened, and the moon shall not give its light, and the stars shall fall from the heaven, and the powers of the heavens shall be shaken. </a:t>
            </a:r>
            <a:r>
              <a:rPr lang="en-ZA" sz="8800" i="1" dirty="0" smtClean="0">
                <a:solidFill>
                  <a:srgbClr val="004821"/>
                </a:solidFill>
              </a:rPr>
              <a:t>“</a:t>
            </a:r>
            <a:r>
              <a:rPr lang="en-ZA" sz="8800" i="1" dirty="0" smtClean="0">
                <a:solidFill>
                  <a:srgbClr val="004821"/>
                </a:solidFill>
              </a:rPr>
              <a:t>And then the sign of the Son of </a:t>
            </a:r>
            <a:r>
              <a:rPr lang="en-ZA" sz="8800" i="1" dirty="0" err="1" smtClean="0">
                <a:solidFill>
                  <a:srgbClr val="004821"/>
                </a:solidFill>
              </a:rPr>
              <a:t>Aḏam</a:t>
            </a:r>
            <a:r>
              <a:rPr lang="en-ZA" sz="8800" i="1" dirty="0" smtClean="0">
                <a:solidFill>
                  <a:srgbClr val="004821"/>
                </a:solidFill>
              </a:rPr>
              <a:t> shall appear in the heaven, and then all the tribes of the earth shall mourn, and they shall see the Son of </a:t>
            </a:r>
            <a:r>
              <a:rPr lang="en-ZA" sz="8800" i="1" dirty="0" err="1" smtClean="0">
                <a:solidFill>
                  <a:srgbClr val="004821"/>
                </a:solidFill>
              </a:rPr>
              <a:t>Aḏam</a:t>
            </a:r>
            <a:r>
              <a:rPr lang="en-ZA" sz="8800" i="1" dirty="0" smtClean="0">
                <a:solidFill>
                  <a:srgbClr val="004821"/>
                </a:solidFill>
              </a:rPr>
              <a:t> coming on the clouds of the heaven with power and much esteem. “And He shall send His messengers with a great sound of a trumpet, and </a:t>
            </a:r>
            <a:r>
              <a:rPr lang="en-ZA" sz="8800" b="1" i="1" dirty="0" smtClean="0">
                <a:solidFill>
                  <a:srgbClr val="004821"/>
                </a:solidFill>
              </a:rPr>
              <a:t>they shall gather together His chosen ones from the four winds, from one end of the heavens to the other. </a:t>
            </a:r>
            <a:r>
              <a:rPr lang="en-ZA" sz="8800" b="1" i="1" dirty="0" smtClean="0">
                <a:solidFill>
                  <a:srgbClr val="004821"/>
                </a:solidFill>
              </a:rPr>
              <a:t>(</a:t>
            </a:r>
            <a:r>
              <a:rPr lang="en-ZA" sz="8800" b="1" i="1" dirty="0" smtClean="0">
                <a:solidFill>
                  <a:srgbClr val="004821"/>
                </a:solidFill>
              </a:rPr>
              <a:t>Matthew 24:29-31)</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RETURN OF ISREAL</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For this we say to you by the word of the Master, that we, the living who are left over at the coming of the Master shall in no way go before those who are asleep. Because the Master Himself shall come down from heaven with a shout, with the voice of a chief messenger, and with the trumpet of Elohim, and the dead in Messiah shall rise first. Then we, the living who are left over, shall be caught away together with them in the clouds to meet the Master in the air – and so we shall always be with the Master. So, then, encourage one another with these words. </a:t>
            </a:r>
            <a:r>
              <a:rPr lang="en-ZA" b="1" i="1" dirty="0" smtClean="0">
                <a:solidFill>
                  <a:srgbClr val="004821"/>
                </a:solidFill>
              </a:rPr>
              <a:t>(</a:t>
            </a:r>
            <a:r>
              <a:rPr lang="en-ZA" b="1" i="1" dirty="0" smtClean="0">
                <a:solidFill>
                  <a:srgbClr val="004821"/>
                </a:solidFill>
              </a:rPr>
              <a:t>1 Thessalonians 4:15-18)</a:t>
            </a:r>
          </a:p>
          <a:p>
            <a:pPr>
              <a:lnSpc>
                <a:spcPts val="2100"/>
              </a:lnSpc>
            </a:pPr>
            <a:r>
              <a:rPr lang="en-ZA" dirty="0" smtClean="0"/>
              <a:t>It </a:t>
            </a:r>
            <a:r>
              <a:rPr lang="en-ZA" dirty="0" smtClean="0"/>
              <a:t>seems that the return of </a:t>
            </a:r>
            <a:r>
              <a:rPr lang="he-IL" dirty="0" smtClean="0"/>
              <a:t>יהושע</a:t>
            </a:r>
            <a:r>
              <a:rPr lang="en-ZA" dirty="0" smtClean="0"/>
              <a:t>, </a:t>
            </a:r>
            <a:r>
              <a:rPr lang="en-ZA" dirty="0" smtClean="0"/>
              <a:t>the rapture, and the resurrection of the dead in Messiah </a:t>
            </a:r>
            <a:r>
              <a:rPr lang="en-ZA" dirty="0" smtClean="0"/>
              <a:t>are all </a:t>
            </a:r>
            <a:r>
              <a:rPr lang="en-ZA" dirty="0" smtClean="0"/>
              <a:t>linked with the return of Israel to her land and all of this has been predicted in this </a:t>
            </a:r>
            <a:r>
              <a:rPr lang="en-ZA" dirty="0" smtClean="0"/>
              <a:t>prophetic book </a:t>
            </a:r>
            <a:r>
              <a:rPr lang="en-ZA" dirty="0" smtClean="0"/>
              <a:t>of </a:t>
            </a:r>
            <a:r>
              <a:rPr lang="en-ZA" dirty="0" smtClean="0"/>
              <a:t>Deuteronomy. </a:t>
            </a:r>
            <a:r>
              <a:rPr lang="en-ZA" dirty="0" smtClean="0"/>
              <a:t>The </a:t>
            </a:r>
            <a:r>
              <a:rPr lang="en-ZA" dirty="0" err="1" smtClean="0"/>
              <a:t>ekklesia</a:t>
            </a:r>
            <a:r>
              <a:rPr lang="en-ZA" dirty="0" smtClean="0"/>
              <a:t>, or what has wrongly been translated as </a:t>
            </a:r>
            <a:r>
              <a:rPr lang="en-ZA" i="1" dirty="0" smtClean="0"/>
              <a:t>“the church” </a:t>
            </a:r>
            <a:r>
              <a:rPr lang="en-ZA" dirty="0" smtClean="0"/>
              <a:t>refers to </a:t>
            </a:r>
            <a:r>
              <a:rPr lang="en-ZA" dirty="0" smtClean="0"/>
              <a:t>the assembly </a:t>
            </a:r>
            <a:r>
              <a:rPr lang="en-ZA" dirty="0" smtClean="0"/>
              <a:t>of Israel to which the believers have been grafted into. The return of the Jews to </a:t>
            </a:r>
            <a:r>
              <a:rPr lang="en-ZA" dirty="0" smtClean="0"/>
              <a:t>their land</a:t>
            </a:r>
            <a:r>
              <a:rPr lang="en-ZA" dirty="0" smtClean="0"/>
              <a:t>, which began in 1948, will be concluded with the supernatural gathering of all of the </a:t>
            </a:r>
            <a:r>
              <a:rPr lang="en-ZA" dirty="0" smtClean="0"/>
              <a:t>lost tribes</a:t>
            </a:r>
            <a:r>
              <a:rPr lang="en-ZA" dirty="0" smtClean="0"/>
              <a:t>. This ushers in the Messianic age, the 7th millennium. We get a glimpse of that time </a:t>
            </a:r>
            <a:r>
              <a:rPr lang="en-ZA" dirty="0" smtClean="0"/>
              <a:t>period every </a:t>
            </a:r>
            <a:r>
              <a:rPr lang="en-ZA" dirty="0" smtClean="0"/>
              <a:t>week when we keep Shabbat.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SECRET</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i="1" dirty="0" smtClean="0">
                <a:solidFill>
                  <a:srgbClr val="004821"/>
                </a:solidFill>
              </a:rPr>
              <a:t>And </a:t>
            </a:r>
            <a:r>
              <a:rPr lang="en-ZA" sz="8800" i="1" dirty="0" smtClean="0">
                <a:solidFill>
                  <a:srgbClr val="004821"/>
                </a:solidFill>
              </a:rPr>
              <a:t>to Him who is able to establish you according to my Good News and the preaching of </a:t>
            </a:r>
            <a:r>
              <a:rPr lang="he-IL" sz="8800" i="1" dirty="0" smtClean="0">
                <a:solidFill>
                  <a:srgbClr val="004821"/>
                </a:solidFill>
              </a:rPr>
              <a:t>יהושע</a:t>
            </a:r>
            <a:r>
              <a:rPr lang="en-ZA" sz="8800" i="1" dirty="0" smtClean="0">
                <a:solidFill>
                  <a:srgbClr val="004821"/>
                </a:solidFill>
              </a:rPr>
              <a:t> Messiah, according to the revelation of the </a:t>
            </a:r>
            <a:r>
              <a:rPr lang="en-ZA" sz="8800" b="1" i="1" dirty="0" smtClean="0">
                <a:solidFill>
                  <a:srgbClr val="004821"/>
                </a:solidFill>
              </a:rPr>
              <a:t>secret</a:t>
            </a:r>
            <a:r>
              <a:rPr lang="en-ZA" sz="8800" i="1" dirty="0" smtClean="0">
                <a:solidFill>
                  <a:srgbClr val="004821"/>
                </a:solidFill>
              </a:rPr>
              <a:t> which was kept silent since times of old, but now has been made manifest, and by the prophetic Scriptures has been made known to all nations, according to the command of the everlasting Elohim, for belief-obedience. To Elohim, wise alone, be the esteem, through </a:t>
            </a:r>
            <a:r>
              <a:rPr lang="he-IL" sz="8800" i="1" dirty="0" smtClean="0">
                <a:solidFill>
                  <a:srgbClr val="004821"/>
                </a:solidFill>
              </a:rPr>
              <a:t>יהושע</a:t>
            </a:r>
            <a:r>
              <a:rPr lang="en-US" sz="8800" i="1" dirty="0" smtClean="0">
                <a:solidFill>
                  <a:srgbClr val="004821"/>
                </a:solidFill>
              </a:rPr>
              <a:t> Messiah forever. </a:t>
            </a:r>
            <a:r>
              <a:rPr lang="en-US" sz="8800" i="1" dirty="0" err="1" smtClean="0">
                <a:solidFill>
                  <a:srgbClr val="004821"/>
                </a:solidFill>
              </a:rPr>
              <a:t>Amĕn</a:t>
            </a:r>
            <a:r>
              <a:rPr lang="en-US" sz="8800" i="1" dirty="0" smtClean="0">
                <a:solidFill>
                  <a:srgbClr val="004821"/>
                </a:solidFill>
              </a:rPr>
              <a:t>. </a:t>
            </a:r>
            <a:r>
              <a:rPr lang="en-US" sz="8800" b="1" i="1" dirty="0" smtClean="0">
                <a:solidFill>
                  <a:srgbClr val="004821"/>
                </a:solidFill>
              </a:rPr>
              <a:t>(</a:t>
            </a:r>
            <a:r>
              <a:rPr lang="en-US" sz="8800" b="1" i="1" dirty="0" smtClean="0">
                <a:solidFill>
                  <a:srgbClr val="004821"/>
                </a:solidFill>
              </a:rPr>
              <a:t>Romans 16:25-27</a:t>
            </a:r>
            <a:r>
              <a:rPr lang="en-US" sz="8800" b="1" i="1" dirty="0" smtClean="0">
                <a:solidFill>
                  <a:srgbClr val="004821"/>
                </a:solidFill>
              </a:rPr>
              <a:t>) </a:t>
            </a:r>
          </a:p>
          <a:p>
            <a:pPr algn="ctr">
              <a:lnSpc>
                <a:spcPts val="2100"/>
              </a:lnSpc>
            </a:pPr>
            <a:r>
              <a:rPr lang="en-ZA" sz="8800" i="1" dirty="0" smtClean="0">
                <a:solidFill>
                  <a:srgbClr val="004821"/>
                </a:solidFill>
              </a:rPr>
              <a:t>having made known to us the </a:t>
            </a:r>
            <a:r>
              <a:rPr lang="en-ZA" sz="8800" b="1" i="1" dirty="0" smtClean="0">
                <a:solidFill>
                  <a:srgbClr val="004821"/>
                </a:solidFill>
              </a:rPr>
              <a:t>secret of His desire</a:t>
            </a:r>
            <a:r>
              <a:rPr lang="en-ZA" sz="8800" i="1" dirty="0" smtClean="0">
                <a:solidFill>
                  <a:srgbClr val="004821"/>
                </a:solidFill>
              </a:rPr>
              <a:t>, according to His good pleasure which He purposed in Him, to administer at the completion of time, to gather together in one all in Messiah, both which are in the heavens and which are on earth, in Him, in whom also we did obtain an inheritance, being previously ordained according to the purpose of Him working all matters according to the counsel of His desire, </a:t>
            </a:r>
            <a:r>
              <a:rPr lang="en-ZA" sz="8800" i="1" dirty="0" smtClean="0">
                <a:solidFill>
                  <a:srgbClr val="004821"/>
                </a:solidFill>
              </a:rPr>
              <a:t> </a:t>
            </a:r>
            <a:r>
              <a:rPr lang="en-ZA" sz="8800" b="1" i="1" dirty="0" smtClean="0">
                <a:solidFill>
                  <a:srgbClr val="004821"/>
                </a:solidFill>
              </a:rPr>
              <a:t>(</a:t>
            </a:r>
            <a:r>
              <a:rPr lang="en-ZA" sz="8800" b="1" i="1" dirty="0" smtClean="0">
                <a:solidFill>
                  <a:srgbClr val="004821"/>
                </a:solidFill>
              </a:rPr>
              <a:t>Ephesians 1:9-11</a:t>
            </a:r>
            <a:r>
              <a:rPr lang="en-ZA" sz="8800" b="1" i="1" dirty="0" smtClean="0">
                <a:solidFill>
                  <a:srgbClr val="004821"/>
                </a:solidFill>
              </a:rPr>
              <a:t>) </a:t>
            </a:r>
          </a:p>
          <a:p>
            <a:pPr>
              <a:lnSpc>
                <a:spcPts val="2100"/>
              </a:lnSpc>
            </a:pPr>
            <a:r>
              <a:rPr lang="en-ZA" sz="8800" dirty="0" smtClean="0"/>
              <a:t>There </a:t>
            </a:r>
            <a:r>
              <a:rPr lang="en-ZA" sz="8800" dirty="0" smtClean="0"/>
              <a:t>is much that we still do not understand concerning the </a:t>
            </a:r>
            <a:r>
              <a:rPr lang="en-ZA" sz="8800" dirty="0" smtClean="0"/>
              <a:t>re-gathering process</a:t>
            </a:r>
            <a:r>
              <a:rPr lang="en-ZA" sz="8800" dirty="0" smtClean="0"/>
              <a:t>. </a:t>
            </a:r>
            <a:r>
              <a:rPr lang="en-ZA" sz="8800" dirty="0" smtClean="0"/>
              <a:t>The </a:t>
            </a:r>
            <a:r>
              <a:rPr lang="en-ZA" sz="8800" dirty="0" smtClean="0"/>
              <a:t>Jews in the 1st century </a:t>
            </a:r>
            <a:r>
              <a:rPr lang="en-ZA" sz="8800" dirty="0" smtClean="0"/>
              <a:t>missed </a:t>
            </a:r>
            <a:r>
              <a:rPr lang="en-ZA" sz="8800" dirty="0" smtClean="0"/>
              <a:t>the coming of the Messiah because </a:t>
            </a:r>
            <a:r>
              <a:rPr lang="en-ZA" sz="8800" dirty="0" smtClean="0"/>
              <a:t>of their </a:t>
            </a:r>
            <a:r>
              <a:rPr lang="en-ZA" sz="8800" dirty="0" smtClean="0"/>
              <a:t>preconceived ideas of how that event would transpire. We run that same risk if we </a:t>
            </a:r>
            <a:r>
              <a:rPr lang="en-ZA" sz="8800" dirty="0" smtClean="0"/>
              <a:t>are not flexible </a:t>
            </a:r>
            <a:r>
              <a:rPr lang="en-ZA" sz="8800" dirty="0" smtClean="0"/>
              <a:t>to the receiving of new information as revealed through </a:t>
            </a:r>
            <a:r>
              <a:rPr lang="en-ZA" sz="8800" dirty="0" smtClean="0"/>
              <a:t>the Scriptures</a:t>
            </a:r>
            <a:r>
              <a:rPr lang="en-ZA" sz="8800" dirty="0" smtClean="0"/>
              <a:t>.</a:t>
            </a:r>
            <a:endParaRPr lang="en-ZA" sz="8800" i="1" dirty="0" smtClean="0">
              <a:solidFill>
                <a:srgbClr val="004821"/>
              </a:solidFill>
            </a:endParaRPr>
          </a:p>
          <a:p>
            <a:endParaRPr lang="en-ZA" dirty="0" smtClean="0"/>
          </a:p>
          <a:p>
            <a:pPr algn="ctr"/>
            <a:endParaRPr lang="en-US" i="1" dirty="0" smtClean="0">
              <a:solidFill>
                <a:srgbClr val="004821"/>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NO FEAR</a:t>
            </a:r>
            <a:endParaRPr lang="en-ZA" dirty="0"/>
          </a:p>
        </p:txBody>
      </p:sp>
      <p:sp>
        <p:nvSpPr>
          <p:cNvPr id="3" name="Content Placeholder 2"/>
          <p:cNvSpPr>
            <a:spLocks noGrp="1"/>
          </p:cNvSpPr>
          <p:nvPr>
            <p:ph idx="1"/>
          </p:nvPr>
        </p:nvSpPr>
        <p:spPr/>
        <p:txBody>
          <a:bodyPr>
            <a:normAutofit/>
          </a:bodyPr>
          <a:lstStyle/>
          <a:p>
            <a:r>
              <a:rPr lang="en-ZA" dirty="0" smtClean="0"/>
              <a:t>We know that we will be told everything we need to know when we need to know it:</a:t>
            </a:r>
          </a:p>
          <a:p>
            <a:pPr algn="ctr"/>
            <a:r>
              <a:rPr lang="en-ZA" i="1" dirty="0" smtClean="0">
                <a:solidFill>
                  <a:srgbClr val="004821"/>
                </a:solidFill>
              </a:rPr>
              <a:t>For the Master </a:t>
            </a:r>
            <a:r>
              <a:rPr lang="he-IL" i="1" dirty="0" smtClean="0">
                <a:solidFill>
                  <a:srgbClr val="004821"/>
                </a:solidFill>
              </a:rPr>
              <a:t>יהוה</a:t>
            </a:r>
            <a:r>
              <a:rPr lang="en-ZA" i="1" dirty="0" smtClean="0">
                <a:solidFill>
                  <a:srgbClr val="004821"/>
                </a:solidFill>
              </a:rPr>
              <a:t> does no matter unless He reveals His secret to His servants the prophets. </a:t>
            </a:r>
            <a:r>
              <a:rPr lang="en-US" b="1" i="1" dirty="0" smtClean="0">
                <a:solidFill>
                  <a:srgbClr val="004821"/>
                </a:solidFill>
              </a:rPr>
              <a:t>(</a:t>
            </a:r>
            <a:r>
              <a:rPr lang="en-US" b="1" i="1" dirty="0" smtClean="0">
                <a:solidFill>
                  <a:srgbClr val="004821"/>
                </a:solidFill>
              </a:rPr>
              <a:t>Amos 3:7)</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CIRCUMCISION OF THE HEART</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your Elohim shall circumcise your heart and the heart of your seed, to love </a:t>
            </a:r>
            <a:r>
              <a:rPr lang="he-IL" i="1" dirty="0" smtClean="0">
                <a:solidFill>
                  <a:srgbClr val="004821"/>
                </a:solidFill>
              </a:rPr>
              <a:t>יהוה</a:t>
            </a:r>
            <a:r>
              <a:rPr lang="en-ZA" i="1" dirty="0" smtClean="0">
                <a:solidFill>
                  <a:srgbClr val="004821"/>
                </a:solidFill>
              </a:rPr>
              <a:t> your Elohim with all your heart and with all your being, so that you might live</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Deuteronomy 30:6)</a:t>
            </a:r>
          </a:p>
          <a:p>
            <a:pPr>
              <a:lnSpc>
                <a:spcPts val="2200"/>
              </a:lnSpc>
            </a:pPr>
            <a:r>
              <a:rPr lang="en-ZA" dirty="0" smtClean="0"/>
              <a:t>In </a:t>
            </a:r>
            <a:r>
              <a:rPr lang="en-ZA" dirty="0" smtClean="0"/>
              <a:t>the above verse, Elohim is the one who will “</a:t>
            </a:r>
            <a:r>
              <a:rPr lang="en-ZA" i="1" dirty="0" smtClean="0"/>
              <a:t>circumcise your heart”.</a:t>
            </a:r>
            <a:r>
              <a:rPr lang="en-ZA" dirty="0" smtClean="0"/>
              <a:t> Compare this with </a:t>
            </a:r>
            <a:r>
              <a:rPr lang="en-ZA" dirty="0" smtClean="0"/>
              <a:t>what was </a:t>
            </a:r>
            <a:r>
              <a:rPr lang="en-ZA" dirty="0" smtClean="0"/>
              <a:t>said earlier in </a:t>
            </a:r>
            <a:r>
              <a:rPr lang="en-ZA" dirty="0" err="1" smtClean="0"/>
              <a:t>Devarim</a:t>
            </a:r>
            <a:r>
              <a:rPr lang="en-ZA" dirty="0" smtClean="0"/>
              <a:t>:</a:t>
            </a:r>
          </a:p>
          <a:p>
            <a:pPr algn="ctr">
              <a:lnSpc>
                <a:spcPts val="2200"/>
              </a:lnSpc>
            </a:pPr>
            <a:r>
              <a:rPr lang="en-ZA" dirty="0" smtClean="0"/>
              <a:t>“</a:t>
            </a:r>
            <a:r>
              <a:rPr lang="en-ZA" i="1" dirty="0" smtClean="0">
                <a:solidFill>
                  <a:srgbClr val="004821"/>
                </a:solidFill>
              </a:rPr>
              <a:t>And you shall circumcise the foreskin of your heart, and harden your neck no more. </a:t>
            </a:r>
            <a:r>
              <a:rPr lang="en-ZA" b="1" i="1" dirty="0" smtClean="0">
                <a:solidFill>
                  <a:srgbClr val="004821"/>
                </a:solidFill>
              </a:rPr>
              <a:t>(</a:t>
            </a:r>
            <a:r>
              <a:rPr lang="en-ZA" b="1" i="1" dirty="0" smtClean="0">
                <a:solidFill>
                  <a:srgbClr val="004821"/>
                </a:solidFill>
              </a:rPr>
              <a:t>Deuteronomy 10:16</a:t>
            </a:r>
            <a:r>
              <a:rPr lang="en-ZA" b="1" i="1" dirty="0" smtClean="0">
                <a:solidFill>
                  <a:srgbClr val="004821"/>
                </a:solidFill>
              </a:rPr>
              <a:t>) </a:t>
            </a:r>
          </a:p>
          <a:p>
            <a:pPr>
              <a:lnSpc>
                <a:spcPts val="2200"/>
              </a:lnSpc>
            </a:pPr>
            <a:r>
              <a:rPr lang="en-ZA" dirty="0" smtClean="0"/>
              <a:t>In </a:t>
            </a:r>
            <a:r>
              <a:rPr lang="en-ZA" dirty="0" err="1" smtClean="0"/>
              <a:t>Devarim</a:t>
            </a:r>
            <a:r>
              <a:rPr lang="en-ZA" dirty="0" smtClean="0"/>
              <a:t> 10, the people are told to circumcise their own hearts; later as they return (</a:t>
            </a:r>
            <a:r>
              <a:rPr lang="en-ZA" dirty="0" err="1" smtClean="0"/>
              <a:t>shuv</a:t>
            </a:r>
            <a:r>
              <a:rPr lang="en-ZA" dirty="0" smtClean="0"/>
              <a:t>) </a:t>
            </a:r>
            <a:r>
              <a:rPr lang="en-ZA" dirty="0" smtClean="0"/>
              <a:t>to </a:t>
            </a:r>
            <a:r>
              <a:rPr lang="he-IL" dirty="0" smtClean="0"/>
              <a:t>יהוה</a:t>
            </a:r>
            <a:r>
              <a:rPr lang="en-ZA" dirty="0" smtClean="0"/>
              <a:t> </a:t>
            </a:r>
            <a:r>
              <a:rPr lang="en-ZA" dirty="0" smtClean="0"/>
              <a:t>their Elohim, they are told that He will be the one to circumcise their hearts. </a:t>
            </a:r>
            <a:r>
              <a:rPr lang="he-IL" dirty="0" smtClean="0"/>
              <a:t>יהוה</a:t>
            </a:r>
            <a:r>
              <a:rPr lang="en-ZA" dirty="0" smtClean="0"/>
              <a:t> asks </a:t>
            </a:r>
            <a:r>
              <a:rPr lang="en-ZA" dirty="0" smtClean="0"/>
              <a:t>us to cut away anything of the world that keeps us from wholehearted devotion to Him</a:t>
            </a:r>
            <a:r>
              <a:rPr lang="en-ZA" dirty="0" smtClean="0"/>
              <a:t>. This </a:t>
            </a:r>
            <a:r>
              <a:rPr lang="en-ZA" dirty="0" smtClean="0"/>
              <a:t>has already been accomplished to a certain extent. Once, when we came into a </a:t>
            </a:r>
            <a:r>
              <a:rPr lang="en-ZA" dirty="0" smtClean="0"/>
              <a:t>relationship with </a:t>
            </a:r>
            <a:r>
              <a:rPr lang="he-IL" dirty="0" smtClean="0"/>
              <a:t>יהושע</a:t>
            </a:r>
            <a:r>
              <a:rPr lang="en-ZA" dirty="0" smtClean="0"/>
              <a:t>; </a:t>
            </a:r>
            <a:r>
              <a:rPr lang="en-ZA" dirty="0" smtClean="0"/>
              <a:t>then more cutting occurred when we discovered that loving Him meant </a:t>
            </a:r>
            <a:r>
              <a:rPr lang="en-ZA" dirty="0" smtClean="0"/>
              <a:t>keeping His </a:t>
            </a:r>
            <a:r>
              <a:rPr lang="en-ZA" dirty="0" smtClean="0"/>
              <a:t>Torah. The circumcision continues, however, for our hearts need to be prepared </a:t>
            </a:r>
            <a:r>
              <a:rPr lang="en-ZA" dirty="0" smtClean="0"/>
              <a:t>for properly </a:t>
            </a:r>
            <a:r>
              <a:rPr lang="en-ZA" dirty="0" smtClean="0"/>
              <a:t>loving Him once we arrive in the Promised Land. At the point of final redemption </a:t>
            </a:r>
            <a:r>
              <a:rPr lang="en-ZA" dirty="0" smtClean="0"/>
              <a:t>of a </a:t>
            </a:r>
            <a:r>
              <a:rPr lang="en-ZA" dirty="0" smtClean="0"/>
              <a:t>unified Israel, He will complete the circumcision.</a:t>
            </a:r>
            <a:endParaRPr lang="en-ZA" i="1" dirty="0" smtClean="0">
              <a:solidFill>
                <a:srgbClr val="004821"/>
              </a:solidFill>
            </a:endParaRPr>
          </a:p>
          <a:p>
            <a:pPr>
              <a:lnSpc>
                <a:spcPts val="2200"/>
              </a:lnSpc>
            </a:pPr>
            <a:endParaRPr lang="en-ZA" dirty="0" smtClean="0"/>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 PERFECT</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“It is not in the heavens, to say, ‘Who shall ascend into the heavens for us, and bring it to us, and cause us to hear it, so that we do it?’ “Nor is it beyond the sea, to say, ‘Who shall go over the sea for us, and bring it to us, and cause us to hear it, so that we do it?’ “For the Word is very near you, in your mouth and in your heart – to do </a:t>
            </a:r>
            <a:r>
              <a:rPr lang="en-ZA" i="1" dirty="0" smtClean="0">
                <a:solidFill>
                  <a:srgbClr val="004821"/>
                </a:solidFill>
              </a:rPr>
              <a:t>it </a:t>
            </a:r>
            <a:r>
              <a:rPr lang="en-ZA" i="1" dirty="0" smtClean="0">
                <a:solidFill>
                  <a:srgbClr val="004821"/>
                </a:solidFill>
              </a:rPr>
              <a:t>.. </a:t>
            </a:r>
            <a:r>
              <a:rPr lang="en-ZA" b="1" i="1" dirty="0" smtClean="0">
                <a:solidFill>
                  <a:srgbClr val="004821"/>
                </a:solidFill>
              </a:rPr>
              <a:t>(Deuteronomy 30:11-14</a:t>
            </a:r>
            <a:r>
              <a:rPr lang="en-ZA" b="1" i="1" dirty="0" smtClean="0">
                <a:solidFill>
                  <a:srgbClr val="004821"/>
                </a:solidFill>
              </a:rPr>
              <a:t>) </a:t>
            </a:r>
          </a:p>
          <a:p>
            <a:r>
              <a:rPr lang="en-ZA" dirty="0" smtClean="0">
                <a:solidFill>
                  <a:schemeClr val="accent3">
                    <a:lumMod val="75000"/>
                  </a:schemeClr>
                </a:solidFill>
              </a:rPr>
              <a:t>The torah is perfect and is also the perfect guideline for all:</a:t>
            </a:r>
          </a:p>
          <a:p>
            <a:pPr algn="ctr"/>
            <a:r>
              <a:rPr lang="en-ZA" i="1" dirty="0" smtClean="0">
                <a:solidFill>
                  <a:srgbClr val="004821"/>
                </a:solidFill>
              </a:rPr>
              <a:t>But he that looked into the perfect Torah, that of freedom, and continues in it, not becoming a hearer that forgets, but a doer of work, this one shall be blessed in his doing of the Torah. </a:t>
            </a:r>
            <a:r>
              <a:rPr lang="en-ZA" b="1" i="1" dirty="0" smtClean="0">
                <a:solidFill>
                  <a:srgbClr val="004821"/>
                </a:solidFill>
              </a:rPr>
              <a:t>(James 1:25)</a:t>
            </a:r>
          </a:p>
          <a:p>
            <a:pPr algn="ctr"/>
            <a:r>
              <a:rPr lang="en-ZA" i="1" dirty="0" smtClean="0">
                <a:solidFill>
                  <a:srgbClr val="004821"/>
                </a:solidFill>
              </a:rPr>
              <a:t>“Therefore, be perfect, as your Father in the heavens is perfect. </a:t>
            </a:r>
            <a:r>
              <a:rPr lang="en-ZA" b="1" i="1" dirty="0" smtClean="0">
                <a:solidFill>
                  <a:srgbClr val="004821"/>
                </a:solidFill>
              </a:rPr>
              <a:t>(Matthew 5:48)</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YOUR CHOICE</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“See, I have set before you today life and good, and death and evil, in that I am commanding you today to love </a:t>
            </a:r>
            <a:r>
              <a:rPr lang="he-IL" i="1" dirty="0" smtClean="0">
                <a:solidFill>
                  <a:srgbClr val="004821"/>
                </a:solidFill>
              </a:rPr>
              <a:t>יהוה</a:t>
            </a:r>
            <a:r>
              <a:rPr lang="en-ZA" i="1" dirty="0" smtClean="0">
                <a:solidFill>
                  <a:srgbClr val="004821"/>
                </a:solidFill>
              </a:rPr>
              <a:t> your Elohim, to walk in His ways, and to guard His commands, and His laws, and His right-rulings. And you shall live and increase, and </a:t>
            </a:r>
            <a:r>
              <a:rPr lang="he-IL" i="1" dirty="0" smtClean="0">
                <a:solidFill>
                  <a:srgbClr val="004821"/>
                </a:solidFill>
              </a:rPr>
              <a:t>יהוה</a:t>
            </a:r>
            <a:r>
              <a:rPr lang="en-ZA" i="1" dirty="0" smtClean="0">
                <a:solidFill>
                  <a:srgbClr val="004821"/>
                </a:solidFill>
              </a:rPr>
              <a:t> your Elohim shall bless you in the land which you go to possess. “But if your heart turns away, and you do not obey, and shall be drawn away, and shall bow down to other mighty ones and serve them, “I have declared to you today that you shall certainly perish, you shall not prolong your days in the land which you are passing over the </a:t>
            </a:r>
            <a:r>
              <a:rPr lang="en-ZA" i="1" dirty="0" err="1" smtClean="0">
                <a:solidFill>
                  <a:srgbClr val="004821"/>
                </a:solidFill>
              </a:rPr>
              <a:t>Yardĕn</a:t>
            </a:r>
            <a:r>
              <a:rPr lang="en-ZA" i="1" dirty="0" smtClean="0">
                <a:solidFill>
                  <a:srgbClr val="004821"/>
                </a:solidFill>
              </a:rPr>
              <a:t> to enter and possess. “I have called the heavens and the earth as witnesses today against you: I have set before you life and death, the blessing and the curse. Therefore you shall choose life, so that you live, both you and your seed, to love </a:t>
            </a:r>
            <a:r>
              <a:rPr lang="he-IL" i="1" dirty="0" smtClean="0">
                <a:solidFill>
                  <a:srgbClr val="004821"/>
                </a:solidFill>
              </a:rPr>
              <a:t>יהוה</a:t>
            </a:r>
            <a:r>
              <a:rPr lang="en-ZA" i="1" dirty="0" smtClean="0">
                <a:solidFill>
                  <a:srgbClr val="004821"/>
                </a:solidFill>
              </a:rPr>
              <a:t> your Elohim, to obey His voice, and to cling to Him – for He is your life and the length of your days – to dwell in the land which </a:t>
            </a:r>
            <a:r>
              <a:rPr lang="he-IL" i="1" dirty="0" smtClean="0">
                <a:solidFill>
                  <a:srgbClr val="004821"/>
                </a:solidFill>
              </a:rPr>
              <a:t>יהוה</a:t>
            </a:r>
            <a:r>
              <a:rPr lang="en-ZA" i="1" dirty="0" smtClean="0">
                <a:solidFill>
                  <a:srgbClr val="004821"/>
                </a:solidFill>
              </a:rPr>
              <a:t> swore to your fathers, to </a:t>
            </a:r>
            <a:r>
              <a:rPr lang="en-ZA" i="1" dirty="0" err="1" smtClean="0">
                <a:solidFill>
                  <a:srgbClr val="004821"/>
                </a:solidFill>
              </a:rPr>
              <a:t>Aḇraham</a:t>
            </a:r>
            <a:r>
              <a:rPr lang="en-ZA" i="1" dirty="0" smtClean="0">
                <a:solidFill>
                  <a:srgbClr val="004821"/>
                </a:solidFill>
              </a:rPr>
              <a:t>, to </a:t>
            </a:r>
            <a:r>
              <a:rPr lang="en-ZA" i="1" dirty="0" err="1" smtClean="0">
                <a:solidFill>
                  <a:srgbClr val="004821"/>
                </a:solidFill>
              </a:rPr>
              <a:t>Yitsḥaq</a:t>
            </a:r>
            <a:r>
              <a:rPr lang="en-ZA" i="1" dirty="0" smtClean="0">
                <a:solidFill>
                  <a:srgbClr val="004821"/>
                </a:solidFill>
              </a:rPr>
              <a:t>, and to </a:t>
            </a:r>
            <a:r>
              <a:rPr lang="en-ZA" i="1" dirty="0" err="1" smtClean="0">
                <a:solidFill>
                  <a:srgbClr val="004821"/>
                </a:solidFill>
              </a:rPr>
              <a:t>Yaʽaqob</a:t>
            </a:r>
            <a:r>
              <a:rPr lang="en-ZA" i="1" dirty="0" smtClean="0">
                <a:solidFill>
                  <a:srgbClr val="004821"/>
                </a:solidFill>
              </a:rPr>
              <a:t>̱, to give them.” </a:t>
            </a:r>
            <a:r>
              <a:rPr lang="en-US" b="1" i="1" dirty="0" smtClean="0">
                <a:solidFill>
                  <a:srgbClr val="004821"/>
                </a:solidFill>
              </a:rPr>
              <a:t>(Deuteronomy 30:15-20)</a:t>
            </a:r>
          </a:p>
          <a:p>
            <a:endParaRPr lang="en-US"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REB CHAIKEL</a:t>
            </a:r>
            <a:endParaRPr lang="en-ZA" dirty="0"/>
          </a:p>
        </p:txBody>
      </p:sp>
      <p:sp>
        <p:nvSpPr>
          <p:cNvPr id="3" name="Content Placeholder 2"/>
          <p:cNvSpPr>
            <a:spLocks noGrp="1"/>
          </p:cNvSpPr>
          <p:nvPr>
            <p:ph idx="1"/>
          </p:nvPr>
        </p:nvSpPr>
        <p:spPr/>
        <p:txBody>
          <a:bodyPr>
            <a:normAutofit/>
          </a:bodyPr>
          <a:lstStyle/>
          <a:p>
            <a:r>
              <a:rPr lang="he-IL" dirty="0" smtClean="0"/>
              <a:t>יהושע</a:t>
            </a:r>
            <a:r>
              <a:rPr lang="en-ZA" dirty="0" smtClean="0"/>
              <a:t> </a:t>
            </a:r>
            <a:r>
              <a:rPr lang="en-ZA" dirty="0" smtClean="0"/>
              <a:t>is near all who confess with true repentance. For our beloved Jewish brethren, He </a:t>
            </a:r>
            <a:r>
              <a:rPr lang="en-ZA" dirty="0" smtClean="0"/>
              <a:t>is closer </a:t>
            </a:r>
            <a:r>
              <a:rPr lang="en-ZA" dirty="0" smtClean="0"/>
              <a:t>than they think. He is within reach. It is as simple as looking into their own houses. </a:t>
            </a:r>
            <a:r>
              <a:rPr lang="en-ZA" dirty="0" smtClean="0"/>
              <a:t>To illustrate </a:t>
            </a:r>
            <a:r>
              <a:rPr lang="en-ZA" dirty="0" smtClean="0"/>
              <a:t>this, I’ll close with an old Jewish folktale:</a:t>
            </a:r>
          </a:p>
          <a:p>
            <a:r>
              <a:rPr lang="en-ZA" dirty="0" smtClean="0">
                <a:solidFill>
                  <a:srgbClr val="002060"/>
                </a:solidFill>
              </a:rPr>
              <a:t>The tale is told about </a:t>
            </a:r>
            <a:r>
              <a:rPr lang="en-ZA" dirty="0" err="1" smtClean="0">
                <a:solidFill>
                  <a:srgbClr val="002060"/>
                </a:solidFill>
              </a:rPr>
              <a:t>Reb</a:t>
            </a:r>
            <a:r>
              <a:rPr lang="en-ZA" dirty="0" smtClean="0">
                <a:solidFill>
                  <a:srgbClr val="002060"/>
                </a:solidFill>
              </a:rPr>
              <a:t> </a:t>
            </a:r>
            <a:r>
              <a:rPr lang="en-ZA" dirty="0" err="1" smtClean="0">
                <a:solidFill>
                  <a:srgbClr val="002060"/>
                </a:solidFill>
              </a:rPr>
              <a:t>Chaikel</a:t>
            </a:r>
            <a:r>
              <a:rPr lang="en-ZA" dirty="0" smtClean="0">
                <a:solidFill>
                  <a:srgbClr val="002060"/>
                </a:solidFill>
              </a:rPr>
              <a:t>, a poor tailor from Lodz, who had the same recurring dreams</a:t>
            </a:r>
            <a:r>
              <a:rPr lang="en-ZA" dirty="0" smtClean="0">
                <a:solidFill>
                  <a:srgbClr val="002060"/>
                </a:solidFill>
              </a:rPr>
              <a:t>. Each </a:t>
            </a:r>
            <a:r>
              <a:rPr lang="en-ZA" dirty="0" smtClean="0">
                <a:solidFill>
                  <a:srgbClr val="002060"/>
                </a:solidFill>
              </a:rPr>
              <a:t>night his father would appear to him and tell him about a secret fortune. All </a:t>
            </a:r>
            <a:r>
              <a:rPr lang="en-ZA" dirty="0" err="1" smtClean="0">
                <a:solidFill>
                  <a:srgbClr val="002060"/>
                </a:solidFill>
              </a:rPr>
              <a:t>Reb</a:t>
            </a:r>
            <a:r>
              <a:rPr lang="en-ZA" dirty="0" smtClean="0">
                <a:solidFill>
                  <a:srgbClr val="002060"/>
                </a:solidFill>
              </a:rPr>
              <a:t> </a:t>
            </a:r>
            <a:r>
              <a:rPr lang="en-ZA" dirty="0" err="1" smtClean="0">
                <a:solidFill>
                  <a:srgbClr val="002060"/>
                </a:solidFill>
              </a:rPr>
              <a:t>Chaikel</a:t>
            </a:r>
            <a:r>
              <a:rPr lang="en-ZA" dirty="0" smtClean="0">
                <a:solidFill>
                  <a:srgbClr val="002060"/>
                </a:solidFill>
              </a:rPr>
              <a:t> had </a:t>
            </a:r>
            <a:r>
              <a:rPr lang="en-ZA" dirty="0" smtClean="0">
                <a:solidFill>
                  <a:srgbClr val="002060"/>
                </a:solidFill>
              </a:rPr>
              <a:t>to do </a:t>
            </a:r>
            <a:r>
              <a:rPr lang="en-ZA" dirty="0" smtClean="0">
                <a:solidFill>
                  <a:srgbClr val="002060"/>
                </a:solidFill>
              </a:rPr>
              <a:t>was travel to Vienna and go to the royal palace. Exactly fifty yards from the palace, his </a:t>
            </a:r>
            <a:r>
              <a:rPr lang="en-ZA" dirty="0" smtClean="0">
                <a:solidFill>
                  <a:srgbClr val="002060"/>
                </a:solidFill>
              </a:rPr>
              <a:t>father said</a:t>
            </a:r>
            <a:r>
              <a:rPr lang="en-ZA" dirty="0" smtClean="0">
                <a:solidFill>
                  <a:srgbClr val="002060"/>
                </a:solidFill>
              </a:rPr>
              <a:t>, was an old oak tree. Under that tree, his father told him, lays a great treasure. All </a:t>
            </a:r>
            <a:r>
              <a:rPr lang="en-ZA" dirty="0" err="1" smtClean="0">
                <a:solidFill>
                  <a:srgbClr val="002060"/>
                </a:solidFill>
              </a:rPr>
              <a:t>Reb</a:t>
            </a:r>
            <a:r>
              <a:rPr lang="en-ZA" dirty="0" smtClean="0">
                <a:solidFill>
                  <a:srgbClr val="002060"/>
                </a:solidFill>
              </a:rPr>
              <a:t> </a:t>
            </a:r>
            <a:r>
              <a:rPr lang="en-ZA" dirty="0" err="1" smtClean="0">
                <a:solidFill>
                  <a:srgbClr val="002060"/>
                </a:solidFill>
              </a:rPr>
              <a:t>Chaikel</a:t>
            </a:r>
            <a:r>
              <a:rPr lang="en-ZA" dirty="0" smtClean="0">
                <a:solidFill>
                  <a:srgbClr val="002060"/>
                </a:solidFill>
              </a:rPr>
              <a:t> had </a:t>
            </a:r>
            <a:r>
              <a:rPr lang="en-ZA" dirty="0" smtClean="0">
                <a:solidFill>
                  <a:srgbClr val="002060"/>
                </a:solidFill>
              </a:rPr>
              <a:t>to do was dig under the tree, and all his financial problems would be solved.</a:t>
            </a:r>
          </a:p>
          <a:p>
            <a:r>
              <a:rPr lang="en-ZA" dirty="0" smtClean="0">
                <a:solidFill>
                  <a:srgbClr val="002060"/>
                </a:solidFill>
              </a:rPr>
              <a:t>At first, </a:t>
            </a:r>
            <a:r>
              <a:rPr lang="en-ZA" dirty="0" err="1" smtClean="0">
                <a:solidFill>
                  <a:srgbClr val="002060"/>
                </a:solidFill>
              </a:rPr>
              <a:t>Reb</a:t>
            </a:r>
            <a:r>
              <a:rPr lang="en-ZA" dirty="0" smtClean="0">
                <a:solidFill>
                  <a:srgbClr val="002060"/>
                </a:solidFill>
              </a:rPr>
              <a:t> </a:t>
            </a:r>
            <a:r>
              <a:rPr lang="en-ZA" dirty="0" err="1" smtClean="0">
                <a:solidFill>
                  <a:srgbClr val="002060"/>
                </a:solidFill>
              </a:rPr>
              <a:t>Chaikel</a:t>
            </a:r>
            <a:r>
              <a:rPr lang="en-ZA" dirty="0" smtClean="0">
                <a:solidFill>
                  <a:srgbClr val="002060"/>
                </a:solidFill>
              </a:rPr>
              <a:t> ignored the dreams, but they recurred night after night. And so, he decided </a:t>
            </a:r>
            <a:r>
              <a:rPr lang="en-ZA" dirty="0" smtClean="0">
                <a:solidFill>
                  <a:srgbClr val="002060"/>
                </a:solidFill>
              </a:rPr>
              <a:t>to go </a:t>
            </a:r>
            <a:r>
              <a:rPr lang="en-ZA" dirty="0" smtClean="0">
                <a:solidFill>
                  <a:srgbClr val="002060"/>
                </a:solidFill>
              </a:rPr>
              <a:t>to Vienna and seek his fortune</a:t>
            </a:r>
            <a:r>
              <a:rPr lang="en-ZA" dirty="0" smtClean="0">
                <a:solidFill>
                  <a:srgbClr val="002060"/>
                </a:solidFill>
              </a:rPr>
              <a:t>. He </a:t>
            </a:r>
            <a:r>
              <a:rPr lang="en-ZA" dirty="0" smtClean="0">
                <a:solidFill>
                  <a:srgbClr val="002060"/>
                </a:solidFill>
              </a:rPr>
              <a:t>camped out near the palace and waited for an opportune time to begin digging for the fortune.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STANDING FIRM</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“All of you are standing today before </a:t>
            </a:r>
            <a:r>
              <a:rPr lang="he-IL" i="1" dirty="0" smtClean="0">
                <a:solidFill>
                  <a:srgbClr val="004821"/>
                </a:solidFill>
              </a:rPr>
              <a:t>יהוה</a:t>
            </a:r>
            <a:r>
              <a:rPr lang="en-ZA" i="1" dirty="0" smtClean="0">
                <a:solidFill>
                  <a:srgbClr val="004821"/>
                </a:solidFill>
              </a:rPr>
              <a:t> your Elohim: your leaders, your tribes, your elders and your officers, all the men of </a:t>
            </a:r>
            <a:r>
              <a:rPr lang="en-ZA" i="1" dirty="0" err="1" smtClean="0">
                <a:solidFill>
                  <a:srgbClr val="004821"/>
                </a:solidFill>
              </a:rPr>
              <a:t>Yisra’ĕl</a:t>
            </a:r>
            <a:r>
              <a:rPr lang="en-ZA" i="1" dirty="0" smtClean="0">
                <a:solidFill>
                  <a:srgbClr val="004821"/>
                </a:solidFill>
              </a:rPr>
              <a:t>, your little ones, your wives, and your sojourner who is in the midst of your camp, from the one who cuts your wood to the one who draws your water, so that you should enter into covenant with </a:t>
            </a:r>
            <a:r>
              <a:rPr lang="he-IL" i="1" dirty="0" smtClean="0">
                <a:solidFill>
                  <a:srgbClr val="004821"/>
                </a:solidFill>
              </a:rPr>
              <a:t>יהוה</a:t>
            </a:r>
            <a:r>
              <a:rPr lang="en-ZA" i="1" dirty="0" smtClean="0">
                <a:solidFill>
                  <a:srgbClr val="004821"/>
                </a:solidFill>
              </a:rPr>
              <a:t> your Elohim, and into His oath, which </a:t>
            </a:r>
            <a:r>
              <a:rPr lang="he-IL" i="1" dirty="0" smtClean="0">
                <a:solidFill>
                  <a:srgbClr val="004821"/>
                </a:solidFill>
              </a:rPr>
              <a:t>יהוה</a:t>
            </a:r>
            <a:r>
              <a:rPr lang="en-ZA" i="1" dirty="0" smtClean="0">
                <a:solidFill>
                  <a:srgbClr val="004821"/>
                </a:solidFill>
              </a:rPr>
              <a:t> your Elohim makes with you today, in order to establish you today as a people for Himself, and He Himself be your Elohim, as He has spoken to you, and as He has sworn to your fathers, to </a:t>
            </a:r>
            <a:r>
              <a:rPr lang="en-ZA" i="1" dirty="0" err="1" smtClean="0">
                <a:solidFill>
                  <a:srgbClr val="004821"/>
                </a:solidFill>
              </a:rPr>
              <a:t>Aḇraham</a:t>
            </a:r>
            <a:r>
              <a:rPr lang="en-ZA" i="1" dirty="0" smtClean="0">
                <a:solidFill>
                  <a:srgbClr val="004821"/>
                </a:solidFill>
              </a:rPr>
              <a:t>, to </a:t>
            </a:r>
            <a:r>
              <a:rPr lang="en-ZA" i="1" dirty="0" err="1" smtClean="0">
                <a:solidFill>
                  <a:srgbClr val="004821"/>
                </a:solidFill>
              </a:rPr>
              <a:t>Yitsḥaq</a:t>
            </a:r>
            <a:r>
              <a:rPr lang="en-ZA" i="1" dirty="0" smtClean="0">
                <a:solidFill>
                  <a:srgbClr val="004821"/>
                </a:solidFill>
              </a:rPr>
              <a:t>, and to </a:t>
            </a:r>
            <a:r>
              <a:rPr lang="en-ZA" i="1" dirty="0" err="1" smtClean="0">
                <a:solidFill>
                  <a:srgbClr val="004821"/>
                </a:solidFill>
              </a:rPr>
              <a:t>Yaʽaqob</a:t>
            </a:r>
            <a:r>
              <a:rPr lang="en-ZA" i="1" dirty="0" smtClean="0">
                <a:solidFill>
                  <a:srgbClr val="004821"/>
                </a:solidFill>
              </a:rPr>
              <a:t>̱. “And not with you alone I am making this covenant and this oath, but with him who stands here with us today before </a:t>
            </a:r>
            <a:r>
              <a:rPr lang="he-IL" i="1" dirty="0" smtClean="0">
                <a:solidFill>
                  <a:srgbClr val="004821"/>
                </a:solidFill>
              </a:rPr>
              <a:t>יהוה</a:t>
            </a:r>
            <a:r>
              <a:rPr lang="en-ZA" i="1" dirty="0" smtClean="0">
                <a:solidFill>
                  <a:srgbClr val="004821"/>
                </a:solidFill>
              </a:rPr>
              <a:t> our Elohim, as well as with him who is not here with us today. </a:t>
            </a:r>
            <a:r>
              <a:rPr lang="en-US" b="1" i="1" dirty="0" smtClean="0">
                <a:solidFill>
                  <a:srgbClr val="004821"/>
                </a:solidFill>
              </a:rPr>
              <a:t>(</a:t>
            </a:r>
            <a:r>
              <a:rPr lang="en-US" b="1" i="1" dirty="0" smtClean="0">
                <a:solidFill>
                  <a:srgbClr val="004821"/>
                </a:solidFill>
              </a:rPr>
              <a:t>Deuteronomy 29:10-15</a:t>
            </a:r>
            <a:r>
              <a:rPr lang="en-US" b="1" i="1" dirty="0" smtClean="0">
                <a:solidFill>
                  <a:srgbClr val="004821"/>
                </a:solidFill>
              </a:rPr>
              <a:t>)</a:t>
            </a:r>
          </a:p>
          <a:p>
            <a:r>
              <a:rPr lang="en-ZA" i="1" dirty="0" err="1" smtClean="0"/>
              <a:t>Atem</a:t>
            </a:r>
            <a:r>
              <a:rPr lang="en-ZA" i="1" dirty="0" smtClean="0"/>
              <a:t> </a:t>
            </a:r>
            <a:r>
              <a:rPr lang="en-ZA" i="1" dirty="0" err="1" smtClean="0"/>
              <a:t>Nitzavim</a:t>
            </a:r>
            <a:r>
              <a:rPr lang="en-ZA" i="1" dirty="0" smtClean="0"/>
              <a:t>” </a:t>
            </a:r>
            <a:r>
              <a:rPr lang="en-ZA" dirty="0" smtClean="0"/>
              <a:t>(All of you are standing) has the connotation of being </a:t>
            </a:r>
            <a:r>
              <a:rPr lang="en-ZA" i="1" dirty="0" smtClean="0"/>
              <a:t>“grounded” or “standing firm”.</a:t>
            </a:r>
            <a:endParaRPr lang="en-US" b="1" i="1" dirty="0" smtClean="0">
              <a:solidFill>
                <a:srgbClr val="004821"/>
              </a:solidFill>
            </a:endParaRPr>
          </a:p>
          <a:p>
            <a:r>
              <a:rPr lang="en-ZA" i="1" dirty="0" smtClean="0"/>
              <a:t>“ </a:t>
            </a:r>
          </a:p>
          <a:p>
            <a:endParaRPr lang="en-ZA" dirty="0" smtClean="0"/>
          </a:p>
          <a:p>
            <a:endParaRPr lang="en-ZA"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REB </a:t>
            </a:r>
            <a:r>
              <a:rPr lang="en-ZA" dirty="0" smtClean="0"/>
              <a:t>CHAIKEL </a:t>
            </a:r>
            <a:r>
              <a:rPr lang="en-ZA" dirty="0" err="1" smtClean="0"/>
              <a:t>con’t</a:t>
            </a:r>
            <a:endParaRPr lang="en-ZA" dirty="0"/>
          </a:p>
        </p:txBody>
      </p:sp>
      <p:sp>
        <p:nvSpPr>
          <p:cNvPr id="3" name="Content Placeholder 2"/>
          <p:cNvSpPr>
            <a:spLocks noGrp="1"/>
          </p:cNvSpPr>
          <p:nvPr>
            <p:ph idx="1"/>
          </p:nvPr>
        </p:nvSpPr>
        <p:spPr/>
        <p:txBody>
          <a:bodyPr>
            <a:normAutofit lnSpcReduction="10000"/>
          </a:bodyPr>
          <a:lstStyle/>
          <a:p>
            <a:r>
              <a:rPr lang="en-ZA" dirty="0" smtClean="0">
                <a:solidFill>
                  <a:srgbClr val="002060"/>
                </a:solidFill>
              </a:rPr>
              <a:t>At midnight on a moonless night, he stealthily crept up to the tree and began to dig. His shovel had not even had a chance to strike dirt when he felt a rough hand squeeze the back of his neck.</a:t>
            </a:r>
          </a:p>
          <a:p>
            <a:r>
              <a:rPr lang="en-ZA" dirty="0" smtClean="0">
                <a:solidFill>
                  <a:srgbClr val="002060"/>
                </a:solidFill>
              </a:rPr>
              <a:t>“</a:t>
            </a:r>
            <a:r>
              <a:rPr lang="en-ZA" dirty="0" smtClean="0">
                <a:solidFill>
                  <a:srgbClr val="002060"/>
                </a:solidFill>
              </a:rPr>
              <a:t>Jew!” shouted the palace guard. “What on earth are you doing at midnight, fifty yards from the palace gates, shovelling dirt?”</a:t>
            </a:r>
          </a:p>
          <a:p>
            <a:r>
              <a:rPr lang="en-ZA" dirty="0" err="1" smtClean="0">
                <a:solidFill>
                  <a:srgbClr val="002060"/>
                </a:solidFill>
              </a:rPr>
              <a:t>Reb</a:t>
            </a:r>
            <a:r>
              <a:rPr lang="en-ZA" dirty="0" smtClean="0">
                <a:solidFill>
                  <a:srgbClr val="002060"/>
                </a:solidFill>
              </a:rPr>
              <a:t> </a:t>
            </a:r>
            <a:r>
              <a:rPr lang="en-ZA" dirty="0" err="1" smtClean="0">
                <a:solidFill>
                  <a:srgbClr val="002060"/>
                </a:solidFill>
              </a:rPr>
              <a:t>Chaikel</a:t>
            </a:r>
            <a:r>
              <a:rPr lang="en-ZA" dirty="0" smtClean="0">
                <a:solidFill>
                  <a:srgbClr val="002060"/>
                </a:solidFill>
              </a:rPr>
              <a:t> had no choice but to tell the story of his dreams about the great fortune that lay </a:t>
            </a:r>
            <a:r>
              <a:rPr lang="en-ZA" dirty="0" smtClean="0">
                <a:solidFill>
                  <a:srgbClr val="002060"/>
                </a:solidFill>
              </a:rPr>
              <a:t>beneath the </a:t>
            </a:r>
            <a:r>
              <a:rPr lang="en-ZA" dirty="0" smtClean="0">
                <a:solidFill>
                  <a:srgbClr val="002060"/>
                </a:solidFill>
              </a:rPr>
              <a:t>oak tree that he was about to dig up. He even offered to split the booty if the guard would let </a:t>
            </a:r>
            <a:r>
              <a:rPr lang="en-ZA" dirty="0" smtClean="0">
                <a:solidFill>
                  <a:srgbClr val="002060"/>
                </a:solidFill>
              </a:rPr>
              <a:t>him go</a:t>
            </a:r>
            <a:r>
              <a:rPr lang="en-ZA" dirty="0" smtClean="0">
                <a:solidFill>
                  <a:srgbClr val="002060"/>
                </a:solidFill>
              </a:rPr>
              <a:t>. “You idiot!” laughed the guard. “Everyone has dreams. In fact, I myself dreamed that if I </a:t>
            </a:r>
            <a:r>
              <a:rPr lang="en-ZA" dirty="0" smtClean="0">
                <a:solidFill>
                  <a:srgbClr val="002060"/>
                </a:solidFill>
              </a:rPr>
              <a:t>were to </a:t>
            </a:r>
            <a:r>
              <a:rPr lang="en-ZA" dirty="0" smtClean="0">
                <a:solidFill>
                  <a:srgbClr val="002060"/>
                </a:solidFill>
              </a:rPr>
              <a:t>go to the city of Lodz in Poland and dig in the basement of some Jewish tailor named </a:t>
            </a:r>
            <a:r>
              <a:rPr lang="en-ZA" dirty="0" err="1" smtClean="0">
                <a:solidFill>
                  <a:srgbClr val="002060"/>
                </a:solidFill>
              </a:rPr>
              <a:t>Chaikel</a:t>
            </a:r>
            <a:r>
              <a:rPr lang="en-ZA" dirty="0" smtClean="0">
                <a:solidFill>
                  <a:srgbClr val="002060"/>
                </a:solidFill>
              </a:rPr>
              <a:t>, I</a:t>
            </a:r>
            <a:r>
              <a:rPr lang="en-ZA" dirty="0" smtClean="0">
                <a:solidFill>
                  <a:srgbClr val="002060"/>
                </a:solidFill>
              </a:rPr>
              <a:t>, too</a:t>
            </a:r>
            <a:r>
              <a:rPr lang="en-ZA" dirty="0" smtClean="0">
                <a:solidFill>
                  <a:srgbClr val="002060"/>
                </a:solidFill>
              </a:rPr>
              <a:t>, would find a fortune! Hah! Now get lost!”</a:t>
            </a:r>
          </a:p>
          <a:p>
            <a:r>
              <a:rPr lang="en-ZA" dirty="0" smtClean="0">
                <a:solidFill>
                  <a:srgbClr val="002060"/>
                </a:solidFill>
              </a:rPr>
              <a:t>Legend has it that </a:t>
            </a:r>
            <a:r>
              <a:rPr lang="en-ZA" dirty="0" err="1" smtClean="0">
                <a:solidFill>
                  <a:srgbClr val="002060"/>
                </a:solidFill>
              </a:rPr>
              <a:t>Reb</a:t>
            </a:r>
            <a:r>
              <a:rPr lang="en-ZA" dirty="0" smtClean="0">
                <a:solidFill>
                  <a:srgbClr val="002060"/>
                </a:solidFill>
              </a:rPr>
              <a:t> </a:t>
            </a:r>
            <a:r>
              <a:rPr lang="en-ZA" dirty="0" err="1" smtClean="0">
                <a:solidFill>
                  <a:srgbClr val="002060"/>
                </a:solidFill>
              </a:rPr>
              <a:t>Chaikel</a:t>
            </a:r>
            <a:r>
              <a:rPr lang="en-ZA" dirty="0" smtClean="0">
                <a:solidFill>
                  <a:srgbClr val="002060"/>
                </a:solidFill>
              </a:rPr>
              <a:t> returned to Lodz and, after a little digging in the basement of his </a:t>
            </a:r>
            <a:r>
              <a:rPr lang="en-ZA" dirty="0" smtClean="0">
                <a:solidFill>
                  <a:srgbClr val="002060"/>
                </a:solidFill>
              </a:rPr>
              <a:t>own home</a:t>
            </a:r>
            <a:r>
              <a:rPr lang="en-ZA" dirty="0" smtClean="0">
                <a:solidFill>
                  <a:srgbClr val="002060"/>
                </a:solidFill>
              </a:rPr>
              <a:t>, became a very wealthy man.</a:t>
            </a:r>
            <a:endParaRPr lang="en-ZA"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NITZAVIM</a:t>
            </a:r>
            <a:endParaRPr lang="en-ZA" dirty="0"/>
          </a:p>
        </p:txBody>
      </p:sp>
      <p:sp>
        <p:nvSpPr>
          <p:cNvPr id="3" name="Content Placeholder 2"/>
          <p:cNvSpPr>
            <a:spLocks noGrp="1"/>
          </p:cNvSpPr>
          <p:nvPr>
            <p:ph idx="1"/>
          </p:nvPr>
        </p:nvSpPr>
        <p:spPr/>
        <p:txBody>
          <a:bodyPr>
            <a:normAutofit lnSpcReduction="10000"/>
          </a:bodyPr>
          <a:lstStyle/>
          <a:p>
            <a:r>
              <a:rPr lang="en-ZA" i="1" dirty="0" smtClean="0"/>
              <a:t>“</a:t>
            </a:r>
            <a:r>
              <a:rPr lang="en-ZA" i="1" dirty="0" err="1" smtClean="0"/>
              <a:t>Nitzavim</a:t>
            </a:r>
            <a:r>
              <a:rPr lang="en-ZA" i="1" dirty="0" smtClean="0"/>
              <a:t>” </a:t>
            </a:r>
            <a:r>
              <a:rPr lang="en-ZA" dirty="0" smtClean="0"/>
              <a:t>is not the </a:t>
            </a:r>
            <a:r>
              <a:rPr lang="en-ZA" dirty="0" smtClean="0"/>
              <a:t>typical word </a:t>
            </a:r>
            <a:r>
              <a:rPr lang="en-ZA" dirty="0" smtClean="0"/>
              <a:t>translated as stand </a:t>
            </a:r>
            <a:r>
              <a:rPr lang="en-ZA" i="1" dirty="0" smtClean="0"/>
              <a:t>“</a:t>
            </a:r>
            <a:r>
              <a:rPr lang="en-ZA" i="1" dirty="0" err="1" smtClean="0"/>
              <a:t>amad</a:t>
            </a:r>
            <a:r>
              <a:rPr lang="en-ZA" i="1" dirty="0" smtClean="0"/>
              <a:t>”. </a:t>
            </a:r>
            <a:r>
              <a:rPr lang="en-ZA" dirty="0" smtClean="0"/>
              <a:t>Instead, </a:t>
            </a:r>
            <a:r>
              <a:rPr lang="en-ZA" dirty="0" err="1" smtClean="0"/>
              <a:t>nitzavim</a:t>
            </a:r>
            <a:r>
              <a:rPr lang="en-ZA" dirty="0" smtClean="0"/>
              <a:t> </a:t>
            </a:r>
            <a:r>
              <a:rPr lang="en-ZA" dirty="0" smtClean="0"/>
              <a:t>speaks of the fortitude </a:t>
            </a:r>
            <a:r>
              <a:rPr lang="en-ZA" dirty="0" smtClean="0"/>
              <a:t>and courage </a:t>
            </a:r>
            <a:r>
              <a:rPr lang="en-ZA" dirty="0" smtClean="0"/>
              <a:t>that comes from a Torah knowledge that has been internalized. As the </a:t>
            </a:r>
            <a:r>
              <a:rPr lang="en-ZA" dirty="0" smtClean="0"/>
              <a:t>Israelites “</a:t>
            </a:r>
            <a:r>
              <a:rPr lang="en-ZA" i="1" dirty="0" smtClean="0"/>
              <a:t>stand”</a:t>
            </a:r>
            <a:r>
              <a:rPr lang="en-ZA" dirty="0" smtClean="0"/>
              <a:t> at the end of their journey to the Promised Land, they are much wiser than they were </a:t>
            </a:r>
            <a:r>
              <a:rPr lang="en-ZA" dirty="0" smtClean="0"/>
              <a:t>at the </a:t>
            </a:r>
            <a:r>
              <a:rPr lang="en-ZA" dirty="0" smtClean="0"/>
              <a:t>beginning of their journey. Moses is asking them to </a:t>
            </a:r>
            <a:r>
              <a:rPr lang="en-ZA" i="1" dirty="0" smtClean="0"/>
              <a:t>“stand”, </a:t>
            </a:r>
            <a:r>
              <a:rPr lang="en-ZA" dirty="0" smtClean="0"/>
              <a:t>reflect on how far they’ve </a:t>
            </a:r>
            <a:r>
              <a:rPr lang="en-ZA" dirty="0" smtClean="0"/>
              <a:t>come and </a:t>
            </a:r>
            <a:r>
              <a:rPr lang="en-ZA" dirty="0" smtClean="0"/>
              <a:t>on what they’ve learned along the way.</a:t>
            </a:r>
          </a:p>
          <a:p>
            <a:r>
              <a:rPr lang="en-ZA" dirty="0" smtClean="0"/>
              <a:t>In like manner, those who remain </a:t>
            </a:r>
            <a:r>
              <a:rPr lang="en-ZA" i="1" dirty="0" smtClean="0"/>
              <a:t>“standing” </a:t>
            </a:r>
            <a:r>
              <a:rPr lang="en-ZA" dirty="0" smtClean="0"/>
              <a:t>at the end of time are in a position to look back </a:t>
            </a:r>
            <a:r>
              <a:rPr lang="en-ZA" dirty="0" smtClean="0"/>
              <a:t>over the </a:t>
            </a:r>
            <a:r>
              <a:rPr lang="en-ZA" dirty="0" smtClean="0"/>
              <a:t>entire span of history, as far back as the Garden of Eden. This final generation becomes </a:t>
            </a:r>
            <a:r>
              <a:rPr lang="en-ZA" dirty="0" smtClean="0"/>
              <a:t>a witness </a:t>
            </a:r>
            <a:r>
              <a:rPr lang="en-ZA" dirty="0" smtClean="0"/>
              <a:t>to the truth of Scripture. They will be able to testify of everything that was foretold </a:t>
            </a:r>
            <a:r>
              <a:rPr lang="en-ZA" dirty="0" smtClean="0"/>
              <a:t>in the </a:t>
            </a:r>
            <a:r>
              <a:rPr lang="en-ZA" dirty="0" smtClean="0"/>
              <a:t>Torah and the prophecies, including the loss of the Promised Land, the resultant exiles, </a:t>
            </a:r>
            <a:r>
              <a:rPr lang="en-ZA" dirty="0" smtClean="0"/>
              <a:t>the return </a:t>
            </a:r>
            <a:r>
              <a:rPr lang="en-ZA" dirty="0" smtClean="0"/>
              <a:t>of the land, and the restoration movement. There will be no doubt in their minds </a:t>
            </a:r>
            <a:r>
              <a:rPr lang="en-ZA" dirty="0" smtClean="0"/>
              <a:t>that shalom </a:t>
            </a:r>
            <a:r>
              <a:rPr lang="en-ZA" dirty="0" smtClean="0"/>
              <a:t>(peace) in the land of Israel will only come through the embracing of </a:t>
            </a:r>
            <a:r>
              <a:rPr lang="he-IL" dirty="0" smtClean="0"/>
              <a:t>יהוה</a:t>
            </a:r>
            <a:r>
              <a:rPr lang="en-ZA" dirty="0" smtClean="0"/>
              <a:t>’s Covenant and </a:t>
            </a:r>
            <a:r>
              <a:rPr lang="en-ZA" dirty="0" smtClean="0"/>
              <a:t>His Torah.</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THE COVENANT</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As Rabbi </a:t>
            </a:r>
            <a:r>
              <a:rPr lang="en-ZA" dirty="0" err="1" smtClean="0"/>
              <a:t>Avraham</a:t>
            </a:r>
            <a:r>
              <a:rPr lang="en-ZA" dirty="0" smtClean="0"/>
              <a:t> </a:t>
            </a:r>
            <a:r>
              <a:rPr lang="en-ZA" dirty="0" err="1" smtClean="0"/>
              <a:t>Greenbaum</a:t>
            </a:r>
            <a:r>
              <a:rPr lang="en-ZA" dirty="0" smtClean="0"/>
              <a:t> writes; </a:t>
            </a:r>
            <a:r>
              <a:rPr lang="en-ZA" i="1" dirty="0" smtClean="0">
                <a:solidFill>
                  <a:srgbClr val="C00000"/>
                </a:solidFill>
              </a:rPr>
              <a:t>“This is the stability and fortitude that </a:t>
            </a:r>
            <a:r>
              <a:rPr lang="en-ZA" i="1" dirty="0" smtClean="0">
                <a:solidFill>
                  <a:srgbClr val="C00000"/>
                </a:solidFill>
              </a:rPr>
              <a:t>comes </a:t>
            </a:r>
            <a:r>
              <a:rPr lang="en-ZA" i="1" dirty="0" smtClean="0">
                <a:solidFill>
                  <a:srgbClr val="C00000"/>
                </a:solidFill>
              </a:rPr>
              <a:t>from the knowledge of the Torah that we internalize in our hearts. Here, as we stand at the end of the Torah, we ought to be much wiser than we were at the beginning. Shortly, we will be </a:t>
            </a:r>
            <a:r>
              <a:rPr lang="en-ZA" i="1" dirty="0" smtClean="0">
                <a:solidFill>
                  <a:srgbClr val="C00000"/>
                </a:solidFill>
              </a:rPr>
              <a:t>“entering </a:t>
            </a:r>
            <a:r>
              <a:rPr lang="en-ZA" i="1" dirty="0" smtClean="0">
                <a:solidFill>
                  <a:srgbClr val="C00000"/>
                </a:solidFill>
              </a:rPr>
              <a:t>the </a:t>
            </a:r>
            <a:r>
              <a:rPr lang="en-ZA" i="1" dirty="0" smtClean="0">
                <a:solidFill>
                  <a:srgbClr val="C00000"/>
                </a:solidFill>
              </a:rPr>
              <a:t>Land”, </a:t>
            </a:r>
            <a:r>
              <a:rPr lang="en-ZA" i="1" dirty="0" smtClean="0">
                <a:solidFill>
                  <a:srgbClr val="C00000"/>
                </a:solidFill>
              </a:rPr>
              <a:t>starting all over again from the beginning, </a:t>
            </a:r>
            <a:r>
              <a:rPr lang="en-ZA" i="1" dirty="0" err="1" smtClean="0">
                <a:solidFill>
                  <a:srgbClr val="C00000"/>
                </a:solidFill>
              </a:rPr>
              <a:t>B’reishith</a:t>
            </a:r>
            <a:r>
              <a:rPr lang="en-ZA" i="1" dirty="0" smtClean="0">
                <a:solidFill>
                  <a:srgbClr val="C00000"/>
                </a:solidFill>
              </a:rPr>
              <a:t>. Just before we </a:t>
            </a:r>
            <a:r>
              <a:rPr lang="en-ZA" i="1" dirty="0" smtClean="0">
                <a:solidFill>
                  <a:srgbClr val="C00000"/>
                </a:solidFill>
              </a:rPr>
              <a:t>“enter </a:t>
            </a:r>
            <a:r>
              <a:rPr lang="en-ZA" i="1" dirty="0" smtClean="0">
                <a:solidFill>
                  <a:srgbClr val="C00000"/>
                </a:solidFill>
              </a:rPr>
              <a:t>the </a:t>
            </a:r>
            <a:r>
              <a:rPr lang="en-ZA" i="1" dirty="0" smtClean="0">
                <a:solidFill>
                  <a:srgbClr val="C00000"/>
                </a:solidFill>
              </a:rPr>
              <a:t>Land”, </a:t>
            </a:r>
            <a:r>
              <a:rPr lang="en-ZA" i="1" dirty="0" smtClean="0">
                <a:solidFill>
                  <a:srgbClr val="C00000"/>
                </a:solidFill>
              </a:rPr>
              <a:t>and this New Year, Moshe tells us to stand and reflect on the lessons we have learned so far, in order to be able to start over again on a better footing.” </a:t>
            </a:r>
          </a:p>
          <a:p>
            <a:pPr algn="ctr"/>
            <a:r>
              <a:rPr lang="en-ZA" i="1" dirty="0" smtClean="0">
                <a:solidFill>
                  <a:srgbClr val="004821"/>
                </a:solidFill>
              </a:rPr>
              <a:t>“Only be strong and very courageous, to guard to do according to all the Torah which </a:t>
            </a:r>
            <a:r>
              <a:rPr lang="en-ZA" i="1" dirty="0" err="1" smtClean="0">
                <a:solidFill>
                  <a:srgbClr val="004821"/>
                </a:solidFill>
              </a:rPr>
              <a:t>Mosheh</a:t>
            </a:r>
            <a:r>
              <a:rPr lang="en-ZA" i="1" dirty="0" smtClean="0">
                <a:solidFill>
                  <a:srgbClr val="004821"/>
                </a:solidFill>
              </a:rPr>
              <a:t> My servant commanded you. Do not turn from it right or left, so that you act wisely wherever you go. </a:t>
            </a:r>
          </a:p>
          <a:p>
            <a:pPr algn="ctr"/>
            <a:r>
              <a:rPr lang="en-ZA" b="1" i="1" dirty="0" smtClean="0">
                <a:solidFill>
                  <a:srgbClr val="004821"/>
                </a:solidFill>
              </a:rPr>
              <a:t>(Joshua 1:7)</a:t>
            </a:r>
          </a:p>
          <a:p>
            <a:pPr>
              <a:lnSpc>
                <a:spcPts val="2400"/>
              </a:lnSpc>
            </a:pPr>
            <a:r>
              <a:rPr lang="en-ZA" dirty="0" smtClean="0"/>
              <a:t>This </a:t>
            </a:r>
            <a:r>
              <a:rPr lang="en-ZA" dirty="0" smtClean="0"/>
              <a:t>“</a:t>
            </a:r>
            <a:r>
              <a:rPr lang="en-ZA" i="1" dirty="0" smtClean="0"/>
              <a:t>Covenant” </a:t>
            </a:r>
            <a:r>
              <a:rPr lang="en-ZA" dirty="0" smtClean="0"/>
              <a:t>indeed applies to all; from the greatest to the least, and the reason for this </a:t>
            </a:r>
            <a:r>
              <a:rPr lang="en-ZA" i="1" dirty="0" smtClean="0"/>
              <a:t>“Covenant” </a:t>
            </a:r>
            <a:r>
              <a:rPr lang="en-ZA" dirty="0" smtClean="0"/>
              <a:t>is</a:t>
            </a:r>
            <a:r>
              <a:rPr lang="en-ZA" i="1" dirty="0" smtClean="0"/>
              <a:t> </a:t>
            </a:r>
            <a:r>
              <a:rPr lang="en-ZA" dirty="0" smtClean="0"/>
              <a:t>“</a:t>
            </a:r>
            <a:r>
              <a:rPr lang="en-ZA" i="1" dirty="0" smtClean="0">
                <a:solidFill>
                  <a:srgbClr val="004821"/>
                </a:solidFill>
              </a:rPr>
              <a:t>in order to establish you today as a people for Himself…” </a:t>
            </a:r>
            <a:endParaRPr lang="en-ZA" i="1" dirty="0">
              <a:solidFill>
                <a:srgbClr val="00482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ESTABLISH</a:t>
            </a:r>
            <a:endParaRPr lang="en-ZA" dirty="0"/>
          </a:p>
        </p:txBody>
      </p:sp>
      <p:sp>
        <p:nvSpPr>
          <p:cNvPr id="3" name="Content Placeholder 2"/>
          <p:cNvSpPr>
            <a:spLocks noGrp="1"/>
          </p:cNvSpPr>
          <p:nvPr>
            <p:ph idx="1"/>
          </p:nvPr>
        </p:nvSpPr>
        <p:spPr/>
        <p:txBody>
          <a:bodyPr>
            <a:normAutofit/>
          </a:bodyPr>
          <a:lstStyle/>
          <a:p>
            <a:r>
              <a:rPr lang="en-ZA" dirty="0" smtClean="0"/>
              <a:t>The Hebrew word used here for </a:t>
            </a:r>
            <a:r>
              <a:rPr lang="en-ZA" i="1" dirty="0" smtClean="0"/>
              <a:t>“establish” </a:t>
            </a:r>
            <a:r>
              <a:rPr lang="en-ZA" dirty="0" smtClean="0"/>
              <a:t>is </a:t>
            </a:r>
            <a:r>
              <a:rPr lang="en-ZA" i="1" dirty="0" smtClean="0"/>
              <a:t>“</a:t>
            </a:r>
            <a:r>
              <a:rPr lang="en-ZA" i="1" dirty="0" err="1" smtClean="0"/>
              <a:t>quwm</a:t>
            </a:r>
            <a:r>
              <a:rPr lang="en-ZA" i="1" dirty="0" smtClean="0"/>
              <a:t>” </a:t>
            </a:r>
            <a:r>
              <a:rPr lang="en-ZA" dirty="0" smtClean="0"/>
              <a:t>(</a:t>
            </a:r>
            <a:r>
              <a:rPr lang="en-ZA" dirty="0" err="1" smtClean="0"/>
              <a:t>kuf-yud-mem</a:t>
            </a:r>
            <a:r>
              <a:rPr lang="en-ZA" dirty="0" smtClean="0"/>
              <a:t>), Strong’s #6965; which also means </a:t>
            </a:r>
            <a:r>
              <a:rPr lang="en-ZA" i="1" dirty="0" smtClean="0"/>
              <a:t>“to arise in strength”. </a:t>
            </a:r>
          </a:p>
          <a:p>
            <a:pPr algn="ctr"/>
            <a:r>
              <a:rPr lang="en-ZA" i="1" dirty="0" smtClean="0">
                <a:solidFill>
                  <a:srgbClr val="004821"/>
                </a:solidFill>
              </a:rPr>
              <a:t>And when it rested, he said, “Return, O </a:t>
            </a:r>
            <a:r>
              <a:rPr lang="he-IL" i="1" dirty="0" smtClean="0">
                <a:solidFill>
                  <a:srgbClr val="004821"/>
                </a:solidFill>
              </a:rPr>
              <a:t>יהוה</a:t>
            </a:r>
            <a:r>
              <a:rPr lang="en-ZA" i="1" dirty="0" smtClean="0">
                <a:solidFill>
                  <a:srgbClr val="004821"/>
                </a:solidFill>
              </a:rPr>
              <a:t>, to the countless thousands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Numbers 10:36)</a:t>
            </a:r>
          </a:p>
          <a:p>
            <a:r>
              <a:rPr lang="en-ZA" i="1" dirty="0" smtClean="0"/>
              <a:t>“</a:t>
            </a:r>
            <a:r>
              <a:rPr lang="en-ZA" i="1" dirty="0" err="1" smtClean="0"/>
              <a:t>Quwm</a:t>
            </a:r>
            <a:r>
              <a:rPr lang="en-ZA" i="1" dirty="0" smtClean="0"/>
              <a:t>” </a:t>
            </a:r>
            <a:r>
              <a:rPr lang="en-ZA" dirty="0" smtClean="0"/>
              <a:t>also means </a:t>
            </a:r>
            <a:r>
              <a:rPr lang="en-ZA" i="1" dirty="0" smtClean="0"/>
              <a:t>“to stand”, “to build” and “to </a:t>
            </a:r>
            <a:r>
              <a:rPr lang="en-ZA" i="1" dirty="0" smtClean="0"/>
              <a:t>fulfil”.</a:t>
            </a:r>
            <a:r>
              <a:rPr lang="en-ZA" dirty="0" smtClean="0"/>
              <a:t> </a:t>
            </a:r>
          </a:p>
          <a:p>
            <a:r>
              <a:rPr lang="en-ZA" dirty="0" smtClean="0"/>
              <a:t>So</a:t>
            </a:r>
            <a:r>
              <a:rPr lang="en-ZA" dirty="0" smtClean="0"/>
              <a:t>, not only did </a:t>
            </a:r>
            <a:r>
              <a:rPr lang="he-IL" dirty="0" smtClean="0"/>
              <a:t>יהוה</a:t>
            </a:r>
            <a:r>
              <a:rPr lang="en-ZA" dirty="0" smtClean="0"/>
              <a:t> </a:t>
            </a:r>
            <a:r>
              <a:rPr lang="en-ZA" i="1" dirty="0" smtClean="0"/>
              <a:t>“choose” </a:t>
            </a:r>
            <a:r>
              <a:rPr lang="en-ZA" dirty="0" err="1" smtClean="0"/>
              <a:t>B’nei</a:t>
            </a:r>
            <a:r>
              <a:rPr lang="en-ZA" dirty="0" smtClean="0"/>
              <a:t> </a:t>
            </a:r>
            <a:r>
              <a:rPr lang="en-ZA" dirty="0" err="1" smtClean="0"/>
              <a:t>Yisra’el</a:t>
            </a:r>
            <a:r>
              <a:rPr lang="en-ZA" dirty="0" smtClean="0"/>
              <a:t> for His people as </a:t>
            </a:r>
            <a:r>
              <a:rPr lang="en-ZA" i="1" dirty="0" smtClean="0">
                <a:solidFill>
                  <a:srgbClr val="004821"/>
                </a:solidFill>
              </a:rPr>
              <a:t>“For you are a set-apart people to </a:t>
            </a:r>
            <a:r>
              <a:rPr lang="he-IL" i="1" dirty="0" smtClean="0">
                <a:solidFill>
                  <a:srgbClr val="004821"/>
                </a:solidFill>
              </a:rPr>
              <a:t>יהוה</a:t>
            </a:r>
            <a:r>
              <a:rPr lang="en-US" i="1" dirty="0" smtClean="0">
                <a:solidFill>
                  <a:srgbClr val="004821"/>
                </a:solidFill>
              </a:rPr>
              <a:t> your Elohim. </a:t>
            </a:r>
            <a:r>
              <a:rPr lang="he-IL" i="1" dirty="0" smtClean="0">
                <a:solidFill>
                  <a:srgbClr val="004821"/>
                </a:solidFill>
              </a:rPr>
              <a:t>יהוה</a:t>
            </a:r>
            <a:r>
              <a:rPr lang="en-ZA" i="1" dirty="0" smtClean="0">
                <a:solidFill>
                  <a:srgbClr val="004821"/>
                </a:solidFill>
              </a:rPr>
              <a:t> your Elohim has chosen you to be a people for Himself, a treasured possession above all the peoples on the face of the earth</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Deuteronomy 7:6)</a:t>
            </a:r>
          </a:p>
          <a:p>
            <a:r>
              <a:rPr lang="en-ZA" dirty="0" smtClean="0"/>
              <a:t>He </a:t>
            </a:r>
            <a:r>
              <a:rPr lang="en-ZA" dirty="0" smtClean="0"/>
              <a:t>raised us up as a people for Himself, and established us through Torah, His Word, His Covenant, in </a:t>
            </a:r>
            <a:r>
              <a:rPr lang="en-ZA" i="1" dirty="0" smtClean="0"/>
              <a:t>“fulfilment” </a:t>
            </a:r>
            <a:r>
              <a:rPr lang="en-ZA" dirty="0" smtClean="0"/>
              <a:t>of His promise to </a:t>
            </a:r>
            <a:r>
              <a:rPr lang="en-ZA" dirty="0" err="1" smtClean="0"/>
              <a:t>Avraham</a:t>
            </a:r>
            <a:r>
              <a:rPr lang="en-ZA" dirty="0" smtClean="0"/>
              <a:t>, </a:t>
            </a:r>
            <a:r>
              <a:rPr lang="en-ZA" dirty="0" err="1" smtClean="0"/>
              <a:t>Yitzaq</a:t>
            </a:r>
            <a:r>
              <a:rPr lang="en-ZA" dirty="0" smtClean="0"/>
              <a:t> and </a:t>
            </a:r>
            <a:r>
              <a:rPr lang="en-ZA" dirty="0" err="1" smtClean="0"/>
              <a:t>Ya’aqob</a:t>
            </a:r>
            <a:r>
              <a:rPr lang="en-ZA" b="1" i="1" dirty="0"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EVERYBODY INVOLVED</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 from </a:t>
            </a:r>
            <a:r>
              <a:rPr lang="en-ZA" i="1" dirty="0" smtClean="0">
                <a:solidFill>
                  <a:srgbClr val="004821"/>
                </a:solidFill>
              </a:rPr>
              <a:t>the one who cuts your wood to the one who draws your water, so that you should enter into covenant with </a:t>
            </a:r>
            <a:r>
              <a:rPr lang="he-IL" i="1" dirty="0" smtClean="0">
                <a:solidFill>
                  <a:srgbClr val="004821"/>
                </a:solidFill>
              </a:rPr>
              <a:t>יהוה</a:t>
            </a:r>
            <a:r>
              <a:rPr lang="en-ZA" i="1" dirty="0" smtClean="0">
                <a:solidFill>
                  <a:srgbClr val="004821"/>
                </a:solidFill>
              </a:rPr>
              <a:t> your Elohim, and into His oath, which </a:t>
            </a:r>
            <a:r>
              <a:rPr lang="he-IL" i="1" dirty="0" smtClean="0">
                <a:solidFill>
                  <a:srgbClr val="004821"/>
                </a:solidFill>
              </a:rPr>
              <a:t>יהוה</a:t>
            </a:r>
            <a:r>
              <a:rPr lang="en-ZA" i="1" dirty="0" smtClean="0">
                <a:solidFill>
                  <a:srgbClr val="004821"/>
                </a:solidFill>
              </a:rPr>
              <a:t> your Elohim makes with you today, </a:t>
            </a:r>
          </a:p>
          <a:p>
            <a:pPr algn="ctr"/>
            <a:r>
              <a:rPr lang="en-US" b="1" i="1" dirty="0" smtClean="0">
                <a:solidFill>
                  <a:srgbClr val="004821"/>
                </a:solidFill>
              </a:rPr>
              <a:t>(Deuteronomy 29:11-12)</a:t>
            </a:r>
          </a:p>
          <a:p>
            <a:r>
              <a:rPr lang="en-ZA" dirty="0" smtClean="0"/>
              <a:t>Each individual member of the community will be involved in the ceremony of </a:t>
            </a:r>
            <a:r>
              <a:rPr lang="en-ZA" dirty="0" smtClean="0"/>
              <a:t>re-establishing His covenant</a:t>
            </a:r>
            <a:r>
              <a:rPr lang="en-ZA" dirty="0" smtClean="0"/>
              <a:t>. In fact, this covenant also includes those Israelites from the past, present and </a:t>
            </a:r>
            <a:r>
              <a:rPr lang="en-ZA" dirty="0" smtClean="0"/>
              <a:t>the future </a:t>
            </a:r>
            <a:r>
              <a:rPr lang="en-ZA" dirty="0" smtClean="0"/>
              <a:t>(29:13-14). Since </a:t>
            </a:r>
            <a:r>
              <a:rPr lang="he-IL" dirty="0" smtClean="0"/>
              <a:t>יהוה</a:t>
            </a:r>
            <a:r>
              <a:rPr lang="en-ZA" dirty="0" smtClean="0"/>
              <a:t> </a:t>
            </a:r>
            <a:r>
              <a:rPr lang="en-ZA" dirty="0" smtClean="0"/>
              <a:t>is eternal, it makes perfect sense that He would enter into </a:t>
            </a:r>
            <a:r>
              <a:rPr lang="en-ZA" dirty="0" smtClean="0"/>
              <a:t>a covenant </a:t>
            </a:r>
            <a:r>
              <a:rPr lang="en-ZA" dirty="0" smtClean="0"/>
              <a:t>with all generations</a:t>
            </a:r>
            <a:r>
              <a:rPr lang="en-ZA" dirty="0" smtClean="0"/>
              <a:t>. So is it with us: </a:t>
            </a:r>
          </a:p>
          <a:p>
            <a:pPr algn="ctr"/>
            <a:r>
              <a:rPr lang="en-ZA" i="1" dirty="0" smtClean="0">
                <a:solidFill>
                  <a:srgbClr val="004821"/>
                </a:solidFill>
              </a:rPr>
              <a:t>But one and the same Spirit works all these, distributing to each one individually as He intends. For as the body is one and has many members, but all the members of that one body, being many, are one body, so also is the Messiah</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1 Corinthians 12:11-12)</a:t>
            </a:r>
          </a:p>
          <a:p>
            <a:r>
              <a:rPr lang="en-ZA" dirty="0" smtClean="0"/>
              <a:t>Now </a:t>
            </a:r>
            <a:r>
              <a:rPr lang="en-ZA" dirty="0" smtClean="0"/>
              <a:t>could there be any special significance to the </a:t>
            </a:r>
            <a:r>
              <a:rPr lang="en-ZA" i="1" dirty="0" smtClean="0"/>
              <a:t>“one who cuts your wood” </a:t>
            </a:r>
            <a:r>
              <a:rPr lang="en-ZA" dirty="0" smtClean="0"/>
              <a:t>and the </a:t>
            </a:r>
            <a:r>
              <a:rPr lang="en-ZA" i="1" dirty="0" smtClean="0"/>
              <a:t>“one </a:t>
            </a:r>
            <a:r>
              <a:rPr lang="en-ZA" i="1" dirty="0" smtClean="0"/>
              <a:t>who draws </a:t>
            </a:r>
            <a:r>
              <a:rPr lang="en-ZA" i="1" dirty="0" smtClean="0"/>
              <a:t>your water”? </a:t>
            </a:r>
            <a:endParaRPr lang="en-ZA"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i="1" dirty="0" smtClean="0"/>
              <a:t>“ONE WHO CUTS WOOD” </a:t>
            </a:r>
            <a:r>
              <a:rPr lang="en-ZA" dirty="0" smtClean="0"/>
              <a:t>and the </a:t>
            </a:r>
            <a:r>
              <a:rPr lang="en-ZA" i="1" dirty="0" smtClean="0"/>
              <a:t>“ONE WHO DRAWS WATER”</a:t>
            </a:r>
            <a:endParaRPr lang="en-ZA" dirty="0"/>
          </a:p>
        </p:txBody>
      </p:sp>
      <p:sp>
        <p:nvSpPr>
          <p:cNvPr id="3" name="Content Placeholder 2"/>
          <p:cNvSpPr>
            <a:spLocks noGrp="1"/>
          </p:cNvSpPr>
          <p:nvPr>
            <p:ph idx="1"/>
          </p:nvPr>
        </p:nvSpPr>
        <p:spPr/>
        <p:txBody>
          <a:bodyPr>
            <a:normAutofit fontScale="85000" lnSpcReduction="10000"/>
          </a:bodyPr>
          <a:lstStyle/>
          <a:p>
            <a:r>
              <a:rPr lang="en-ZA" sz="2600" b="1" dirty="0" smtClean="0"/>
              <a:t>CHOPPED WOOD: </a:t>
            </a:r>
            <a:r>
              <a:rPr lang="en-ZA" sz="2600" dirty="0" smtClean="0"/>
              <a:t>The first </a:t>
            </a:r>
            <a:r>
              <a:rPr lang="en-ZA" sz="2600" dirty="0" smtClean="0"/>
              <a:t>patriarch and the father of our faith is also one who </a:t>
            </a:r>
            <a:r>
              <a:rPr lang="en-ZA" sz="2600" i="1" dirty="0" smtClean="0"/>
              <a:t>“chopped wood” </a:t>
            </a:r>
            <a:r>
              <a:rPr lang="en-ZA" sz="2600" dirty="0" smtClean="0"/>
              <a:t>when he was commanded by </a:t>
            </a:r>
            <a:r>
              <a:rPr lang="he-IL" sz="2600" dirty="0" smtClean="0"/>
              <a:t>יהוה</a:t>
            </a:r>
            <a:r>
              <a:rPr lang="en-ZA" sz="2600" dirty="0" smtClean="0"/>
              <a:t> to bring his most beloved son, Isaac, up on the mountain to be a burnt offering. </a:t>
            </a:r>
            <a:endParaRPr lang="en-US" sz="2600" dirty="0" smtClean="0"/>
          </a:p>
          <a:p>
            <a:pPr algn="ctr"/>
            <a:r>
              <a:rPr lang="en-ZA" sz="2600" i="1" dirty="0" smtClean="0">
                <a:solidFill>
                  <a:srgbClr val="004821"/>
                </a:solidFill>
              </a:rPr>
              <a:t>And </a:t>
            </a:r>
            <a:r>
              <a:rPr lang="en-ZA" sz="2600" i="1" dirty="0" err="1" smtClean="0">
                <a:solidFill>
                  <a:srgbClr val="004821"/>
                </a:solidFill>
              </a:rPr>
              <a:t>Aḇraham</a:t>
            </a:r>
            <a:r>
              <a:rPr lang="en-ZA" sz="2600" i="1" dirty="0" smtClean="0">
                <a:solidFill>
                  <a:srgbClr val="004821"/>
                </a:solidFill>
              </a:rPr>
              <a:t> rose early in the morning and saddled his donkey, and took two of his young men with him, and </a:t>
            </a:r>
            <a:r>
              <a:rPr lang="en-ZA" sz="2600" i="1" dirty="0" err="1" smtClean="0">
                <a:solidFill>
                  <a:srgbClr val="004821"/>
                </a:solidFill>
              </a:rPr>
              <a:t>Yitsḥaq</a:t>
            </a:r>
            <a:r>
              <a:rPr lang="en-ZA" sz="2600" i="1" dirty="0" smtClean="0">
                <a:solidFill>
                  <a:srgbClr val="004821"/>
                </a:solidFill>
              </a:rPr>
              <a:t> his son. And he split the wood for the burnt offering, and arose and went to the place which Elohim had commanded him. </a:t>
            </a:r>
            <a:r>
              <a:rPr lang="en-ZA" sz="2600" b="1" i="1" dirty="0" smtClean="0">
                <a:solidFill>
                  <a:srgbClr val="004821"/>
                </a:solidFill>
              </a:rPr>
              <a:t>(</a:t>
            </a:r>
            <a:r>
              <a:rPr lang="en-ZA" sz="2600" b="1" i="1" dirty="0" smtClean="0">
                <a:solidFill>
                  <a:srgbClr val="004821"/>
                </a:solidFill>
              </a:rPr>
              <a:t>Genesis 22:3</a:t>
            </a:r>
            <a:r>
              <a:rPr lang="en-ZA" sz="2600" b="1" i="1" dirty="0" smtClean="0">
                <a:solidFill>
                  <a:srgbClr val="004821"/>
                </a:solidFill>
              </a:rPr>
              <a:t>)</a:t>
            </a:r>
          </a:p>
          <a:p>
            <a:r>
              <a:rPr lang="en-ZA" sz="2600" b="1" dirty="0" smtClean="0"/>
              <a:t>DRAWS WATER: </a:t>
            </a:r>
            <a:r>
              <a:rPr lang="en-ZA" sz="2600" dirty="0" smtClean="0"/>
              <a:t>Elijah </a:t>
            </a:r>
            <a:r>
              <a:rPr lang="en-ZA" sz="2600" dirty="0" smtClean="0"/>
              <a:t>the prophet is also associated with the one who </a:t>
            </a:r>
            <a:r>
              <a:rPr lang="en-ZA" sz="2600" i="1" dirty="0" smtClean="0"/>
              <a:t>“draws the water” </a:t>
            </a:r>
            <a:r>
              <a:rPr lang="en-ZA" sz="2600" dirty="0" smtClean="0"/>
              <a:t>as he challenged </a:t>
            </a:r>
            <a:r>
              <a:rPr lang="en-ZA" sz="2600" dirty="0" smtClean="0"/>
              <a:t>the prophets </a:t>
            </a:r>
            <a:r>
              <a:rPr lang="en-ZA" sz="2600" dirty="0" smtClean="0"/>
              <a:t>of Baal on top of Mount Carmel:</a:t>
            </a:r>
          </a:p>
          <a:p>
            <a:pPr algn="ctr"/>
            <a:r>
              <a:rPr lang="en-ZA" sz="2600" i="1" dirty="0" smtClean="0">
                <a:solidFill>
                  <a:srgbClr val="004821"/>
                </a:solidFill>
              </a:rPr>
              <a:t>And he arranged the wood, and cut the bull in pieces, and laid it on the wood, and said, “Fill four jars with water, and pour it on the burnt offering and on the wood.” </a:t>
            </a:r>
            <a:r>
              <a:rPr lang="en-ZA" sz="2600" b="1" i="1" dirty="0" smtClean="0">
                <a:solidFill>
                  <a:srgbClr val="004821"/>
                </a:solidFill>
              </a:rPr>
              <a:t>(</a:t>
            </a:r>
            <a:r>
              <a:rPr lang="en-ZA" sz="2600" b="1" i="1" dirty="0" smtClean="0">
                <a:solidFill>
                  <a:srgbClr val="004821"/>
                </a:solidFill>
              </a:rPr>
              <a:t>1 Kings 18:33)</a:t>
            </a:r>
          </a:p>
          <a:p>
            <a:r>
              <a:rPr lang="en-ZA" sz="2600" dirty="0" smtClean="0"/>
              <a:t>Elijah </a:t>
            </a:r>
            <a:r>
              <a:rPr lang="en-ZA" sz="2600" dirty="0" smtClean="0"/>
              <a:t>is known as the one who will herald in the Messianic times:</a:t>
            </a:r>
          </a:p>
          <a:p>
            <a:pPr algn="ctr"/>
            <a:r>
              <a:rPr lang="en-ZA" sz="2600" i="1" dirty="0" smtClean="0">
                <a:solidFill>
                  <a:srgbClr val="004821"/>
                </a:solidFill>
              </a:rPr>
              <a:t>“See, I am sending you </a:t>
            </a:r>
            <a:r>
              <a:rPr lang="en-ZA" sz="2600" i="1" dirty="0" err="1" smtClean="0">
                <a:solidFill>
                  <a:srgbClr val="004821"/>
                </a:solidFill>
              </a:rPr>
              <a:t>Ěliyah</a:t>
            </a:r>
            <a:r>
              <a:rPr lang="en-ZA" sz="2600" i="1" dirty="0" smtClean="0">
                <a:solidFill>
                  <a:srgbClr val="004821"/>
                </a:solidFill>
              </a:rPr>
              <a:t> </a:t>
            </a:r>
            <a:r>
              <a:rPr lang="en-ZA" sz="2600" i="1" dirty="0" smtClean="0">
                <a:solidFill>
                  <a:srgbClr val="004821"/>
                </a:solidFill>
              </a:rPr>
              <a:t>the prophet before the coming of the great and awesome day of </a:t>
            </a:r>
            <a:r>
              <a:rPr lang="he-IL" sz="2600" i="1" dirty="0" smtClean="0">
                <a:solidFill>
                  <a:srgbClr val="004821"/>
                </a:solidFill>
              </a:rPr>
              <a:t>יהוה</a:t>
            </a:r>
            <a:r>
              <a:rPr lang="en-US" sz="2600" i="1" dirty="0" smtClean="0">
                <a:solidFill>
                  <a:srgbClr val="004821"/>
                </a:solidFill>
              </a:rPr>
              <a:t>. </a:t>
            </a:r>
            <a:r>
              <a:rPr lang="en-US" sz="2600" b="1" i="1" dirty="0" smtClean="0">
                <a:solidFill>
                  <a:srgbClr val="004821"/>
                </a:solidFill>
              </a:rPr>
              <a:t>(</a:t>
            </a:r>
            <a:r>
              <a:rPr lang="en-US" sz="2600" b="1" i="1" dirty="0" smtClean="0">
                <a:solidFill>
                  <a:srgbClr val="004821"/>
                </a:solidFill>
              </a:rPr>
              <a:t>Malachi 4:5)</a:t>
            </a:r>
          </a:p>
          <a:p>
            <a:endParaRPr lang="en-US"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36338</TotalTime>
  <Words>7516</Words>
  <Application>Microsoft Office PowerPoint</Application>
  <PresentationFormat>On-screen Show (4:3)</PresentationFormat>
  <Paragraphs>217</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Slide 1</vt:lpstr>
      <vt:lpstr>RECOGNITION</vt:lpstr>
      <vt:lpstr>NITZAVIM “YOU ARE STANDING”</vt:lpstr>
      <vt:lpstr>STANDING FIRM</vt:lpstr>
      <vt:lpstr>NITZAVIM</vt:lpstr>
      <vt:lpstr>THE COVENANT</vt:lpstr>
      <vt:lpstr>ESTABLISH</vt:lpstr>
      <vt:lpstr>EVERYBODY INVOLVED</vt:lpstr>
      <vt:lpstr>“ONE WHO CUTS WOOD” and the “ONE WHO DRAWS WATER”</vt:lpstr>
      <vt:lpstr>יהושע</vt:lpstr>
      <vt:lpstr>RAISE UP</vt:lpstr>
      <vt:lpstr>ROOT OF BITTERNESS</vt:lpstr>
      <vt:lpstr>SHERESH PARAH RO’SH V’LA’ANAH</vt:lpstr>
      <vt:lpstr>BLESSES HIMSELF</vt:lpstr>
      <vt:lpstr>SAFE THROUGH NUMBERS</vt:lpstr>
      <vt:lpstr>SECRET MATTERS</vt:lpstr>
      <vt:lpstr>JUDGING THE HEART</vt:lpstr>
      <vt:lpstr>GOD WILL EXACT PAYMENT</vt:lpstr>
      <vt:lpstr>PROCESS OF RETURN</vt:lpstr>
      <vt:lpstr>ANGER AND JEALOSY OF ADONAI</vt:lpstr>
      <vt:lpstr>NEXT GENERATION</vt:lpstr>
      <vt:lpstr>SEEING WHAT MOSES SAW</vt:lpstr>
      <vt:lpstr>JACOB’S TROUBLE</vt:lpstr>
      <vt:lpstr>RETURN AND RESTORE</vt:lpstr>
      <vt:lpstr>PROMISE OF RETURN</vt:lpstr>
      <vt:lpstr>PROMISE OF RETURN</vt:lpstr>
      <vt:lpstr>REPENT AND TURN FULLY</vt:lpstr>
      <vt:lpstr>COMMANDMENT</vt:lpstr>
      <vt:lpstr>ORDER OF EVENTS</vt:lpstr>
      <vt:lpstr>SLAVE TO WHOM?</vt:lpstr>
      <vt:lpstr>GATHERED TOGETHER</vt:lpstr>
      <vt:lpstr>PROMISED LAND</vt:lpstr>
      <vt:lpstr>RETURN OF ISREAL</vt:lpstr>
      <vt:lpstr>SECRET</vt:lpstr>
      <vt:lpstr>NO FEAR</vt:lpstr>
      <vt:lpstr>CIRCUMCISION OF THE HEART</vt:lpstr>
      <vt:lpstr>BE PERFECT</vt:lpstr>
      <vt:lpstr>YOUR CHOICE</vt:lpstr>
      <vt:lpstr>REB CHAIKEL</vt:lpstr>
      <vt:lpstr>REB CHAIKEL con’t</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941</cp:revision>
  <dcterms:created xsi:type="dcterms:W3CDTF">2010-10-31T07:41:47Z</dcterms:created>
  <dcterms:modified xsi:type="dcterms:W3CDTF">2014-03-29T09:53:17Z</dcterms:modified>
</cp:coreProperties>
</file>